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1" r:id="rId1"/>
  </p:sldMasterIdLst>
  <p:notesMasterIdLst>
    <p:notesMasterId r:id="rId91"/>
  </p:notesMasterIdLst>
  <p:handoutMasterIdLst>
    <p:handoutMasterId r:id="rId92"/>
  </p:handoutMasterIdLst>
  <p:sldIdLst>
    <p:sldId id="257" r:id="rId2"/>
    <p:sldId id="258" r:id="rId3"/>
    <p:sldId id="347" r:id="rId4"/>
    <p:sldId id="267" r:id="rId5"/>
    <p:sldId id="292" r:id="rId6"/>
    <p:sldId id="297" r:id="rId7"/>
    <p:sldId id="298" r:id="rId8"/>
    <p:sldId id="299" r:id="rId9"/>
    <p:sldId id="305" r:id="rId10"/>
    <p:sldId id="306" r:id="rId11"/>
    <p:sldId id="348" r:id="rId12"/>
    <p:sldId id="349" r:id="rId13"/>
    <p:sldId id="350" r:id="rId14"/>
    <p:sldId id="351" r:id="rId15"/>
    <p:sldId id="352" r:id="rId16"/>
    <p:sldId id="294" r:id="rId17"/>
    <p:sldId id="295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53" r:id="rId30"/>
    <p:sldId id="354" r:id="rId31"/>
    <p:sldId id="355" r:id="rId32"/>
    <p:sldId id="357" r:id="rId33"/>
    <p:sldId id="358" r:id="rId34"/>
    <p:sldId id="359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60" r:id="rId64"/>
    <p:sldId id="371" r:id="rId65"/>
    <p:sldId id="361" r:id="rId66"/>
    <p:sldId id="362" r:id="rId67"/>
    <p:sldId id="363" r:id="rId68"/>
    <p:sldId id="364" r:id="rId69"/>
    <p:sldId id="365" r:id="rId70"/>
    <p:sldId id="366" r:id="rId71"/>
    <p:sldId id="368" r:id="rId72"/>
    <p:sldId id="372" r:id="rId73"/>
    <p:sldId id="370" r:id="rId74"/>
    <p:sldId id="378" r:id="rId75"/>
    <p:sldId id="373" r:id="rId76"/>
    <p:sldId id="374" r:id="rId77"/>
    <p:sldId id="385" r:id="rId78"/>
    <p:sldId id="379" r:id="rId79"/>
    <p:sldId id="380" r:id="rId80"/>
    <p:sldId id="381" r:id="rId81"/>
    <p:sldId id="382" r:id="rId82"/>
    <p:sldId id="383" r:id="rId83"/>
    <p:sldId id="384" r:id="rId84"/>
    <p:sldId id="389" r:id="rId85"/>
    <p:sldId id="390" r:id="rId86"/>
    <p:sldId id="391" r:id="rId87"/>
    <p:sldId id="386" r:id="rId88"/>
    <p:sldId id="387" r:id="rId89"/>
    <p:sldId id="278" r:id="rId90"/>
  </p:sldIdLst>
  <p:sldSz cx="9144000" cy="6858000" type="screen4x3"/>
  <p:notesSz cx="6805613" cy="9939338"/>
  <p:embeddedFontLst>
    <p:embeddedFont>
      <p:font typeface="배달의민족 연성" panose="020B0600000101010101" pitchFamily="50" charset="-127"/>
      <p:regular r:id="rId93"/>
    </p:embeddedFont>
    <p:embeddedFont>
      <p:font typeface="배달의민족 주아" panose="02020603020101020101" pitchFamily="18" charset="-127"/>
      <p:regular r:id="rId94"/>
    </p:embeddedFont>
    <p:embeddedFont>
      <p:font typeface="나눔고딕" panose="020B0600000101010101" charset="-127"/>
      <p:regular r:id="rId95"/>
      <p:bold r:id="rId96"/>
    </p:embeddedFont>
    <p:embeddedFont>
      <p:font typeface="맑은 고딕" panose="020B0503020000020004" pitchFamily="50" charset="-127"/>
      <p:regular r:id="rId97"/>
      <p:bold r:id="rId98"/>
    </p:embeddedFont>
    <p:embeddedFont>
      <p:font typeface="배달의민족 도현" panose="020B0600000101010101" pitchFamily="50" charset="-127"/>
      <p:regular r:id="rId9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="">
        <p15:guide id="0" orient="horz" pos="2165" userDrawn="1">
          <p15:clr>
            <a:srgbClr val="A4A3A4"/>
          </p15:clr>
        </p15:guide>
        <p15:guide id="1" orient="horz" pos="1163" userDrawn="1">
          <p15:clr>
            <a:srgbClr val="A4A3A4"/>
          </p15:clr>
        </p15:guide>
        <p15:guide id="2" orient="horz" pos="277" userDrawn="1">
          <p15:clr>
            <a:srgbClr val="A4A3A4"/>
          </p15:clr>
        </p15:guide>
        <p15:guide id="3" orient="horz" pos="847" userDrawn="1">
          <p15:clr>
            <a:srgbClr val="A4A3A4"/>
          </p15:clr>
        </p15:guide>
        <p15:guide id="4" orient="horz" pos="1347" userDrawn="1">
          <p15:clr>
            <a:srgbClr val="A4A3A4"/>
          </p15:clr>
        </p15:guide>
        <p15:guide id="5" orient="horz" pos="558" userDrawn="1">
          <p15:clr>
            <a:srgbClr val="A4A3A4"/>
          </p15:clr>
        </p15:guide>
        <p15:guide id="6" orient="horz" pos="3865" userDrawn="1">
          <p15:clr>
            <a:srgbClr val="A4A3A4"/>
          </p15:clr>
        </p15:guide>
        <p15:guide id="7" orient="horz" pos="1663" userDrawn="1">
          <p15:clr>
            <a:srgbClr val="A4A3A4"/>
          </p15:clr>
        </p15:guide>
        <p15:guide id="8" pos="2893" userDrawn="1">
          <p15:clr>
            <a:srgbClr val="A4A3A4"/>
          </p15:clr>
        </p15:guide>
        <p15:guide id="9" pos="5527" userDrawn="1">
          <p15:clr>
            <a:srgbClr val="A4A3A4"/>
          </p15:clr>
        </p15:guide>
        <p15:guide id="10" pos="229" userDrawn="1">
          <p15:clr>
            <a:srgbClr val="A4A3A4"/>
          </p15:clr>
        </p15:guide>
        <p15:guide id="11" pos="1561" userDrawn="1">
          <p15:clr>
            <a:srgbClr val="A4A3A4"/>
          </p15:clr>
        </p15:guide>
        <p15:guide id="12" pos="4225" userDrawn="1">
          <p15:clr>
            <a:srgbClr val="A4A3A4"/>
          </p15:clr>
        </p15:guide>
        <p15:guide id="14" pos="49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47" autoAdjust="0"/>
    <p:restoredTop sz="86170" autoAdjust="0"/>
  </p:normalViewPr>
  <p:slideViewPr>
    <p:cSldViewPr snapToGrid="0" snapToObjects="1">
      <p:cViewPr varScale="1">
        <p:scale>
          <a:sx n="87" d="100"/>
          <a:sy n="87" d="100"/>
        </p:scale>
        <p:origin x="-78" y="-246"/>
      </p:cViewPr>
      <p:guideLst>
        <p:guide orient="horz" pos="2165"/>
        <p:guide orient="horz" pos="1163"/>
        <p:guide orient="horz" pos="277"/>
        <p:guide orient="horz" pos="847"/>
        <p:guide orient="horz" pos="1347"/>
        <p:guide orient="horz" pos="558"/>
        <p:guide orient="horz" pos="3865"/>
        <p:guide orient="horz" pos="1663"/>
        <p:guide pos="2893"/>
        <p:guide pos="5527"/>
        <p:guide pos="229"/>
        <p:guide pos="1561"/>
        <p:guide pos="4225"/>
        <p:guide pos="49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4062"/>
    </p:cViewPr>
  </p:sorterViewPr>
  <p:notesViewPr>
    <p:cSldViewPr snapToGrid="0" snapToObjects="1">
      <p:cViewPr varScale="1">
        <p:scale>
          <a:sx n="52" d="100"/>
          <a:sy n="52" d="100"/>
        </p:scale>
        <p:origin x="-2628" y="-90"/>
      </p:cViewPr>
      <p:guideLst>
        <p:guide orient="horz" pos="2165"/>
        <p:guide orient="horz" pos="1163"/>
        <p:guide orient="horz" pos="277"/>
        <p:guide orient="horz" pos="847"/>
        <p:guide orient="horz" pos="1347"/>
        <p:guide orient="horz" pos="558"/>
        <p:guide orient="horz" pos="3865"/>
        <p:guide orient="horz" pos="1663"/>
        <p:guide pos="2893"/>
        <p:guide pos="5527"/>
        <p:guide pos="229"/>
        <p:guide pos="1561"/>
        <p:guide pos="4225"/>
        <p:guide pos="4909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애니메이션 효과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생략할까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조회가 좀 </a:t>
            </a:r>
            <a:r>
              <a:rPr lang="ko-KR" altLang="en-US" smtClean="0"/>
              <a:t>불편해보임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생략할까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조회가 좀 </a:t>
            </a:r>
            <a:r>
              <a:rPr lang="ko-KR" altLang="en-US" smtClean="0"/>
              <a:t>불편해보임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내용을 입력하십시오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nannada7.dothome.co.kr/Teamproject/index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54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54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차 프로젝트</a:t>
            </a:r>
            <a: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5400" b="1" spc="-250" dirty="0" smtClean="0">
                <a:solidFill>
                  <a:schemeClr val="accent4">
                    <a:lumMod val="50000"/>
                  </a:schemeClr>
                </a:solidFill>
              </a:rPr>
              <a:t>발표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2017.08.18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D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조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강승욱 김진영 민유진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성준호 조현주 지우석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1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64802" y="5237842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유사사이트 분석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63455" y="684628"/>
            <a:ext cx="3208165" cy="477745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서</a:t>
            </a:r>
            <a:r>
              <a:rPr lang="ko-KR" altLang="en-US" sz="2000" b="1" dirty="0"/>
              <a:t>울</a:t>
            </a:r>
            <a:r>
              <a:rPr lang="ko-KR" altLang="ko-KR" sz="2000" b="1" dirty="0" smtClean="0"/>
              <a:t>대학교 학사정보시스템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3187" y="5181197"/>
            <a:ext cx="85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번거롭게 다른 하위메뉴로 일일이 찾아 들어가는 것에 비하면</a:t>
            </a:r>
            <a:r>
              <a:rPr lang="en-US" altLang="ko-KR" sz="1400" dirty="0"/>
              <a:t>, </a:t>
            </a:r>
            <a:r>
              <a:rPr lang="ko-KR" altLang="en-US" sz="1400" dirty="0"/>
              <a:t>페이지 디자인이 심플하고 이용하기 간편함</a:t>
            </a:r>
            <a:r>
              <a:rPr lang="en-US" altLang="ko-KR" sz="1400" dirty="0" smtClean="0"/>
              <a:t>.</a:t>
            </a:r>
            <a:br>
              <a:rPr lang="en-US" altLang="ko-KR" sz="1400" dirty="0" smtClean="0"/>
            </a:br>
            <a:r>
              <a:rPr lang="ko-KR" altLang="en-US" sz="1400" dirty="0" smtClean="0"/>
              <a:t>수강신청메뉴에서 </a:t>
            </a:r>
            <a:r>
              <a:rPr lang="ko-KR" altLang="en-US" sz="1400" dirty="0"/>
              <a:t>한번에 모든 수업정보를 조회할 수 </a:t>
            </a:r>
            <a:r>
              <a:rPr lang="ko-KR" altLang="en-US" sz="1400" dirty="0" smtClean="0"/>
              <a:t>있는 직관적인 </a:t>
            </a:r>
            <a:r>
              <a:rPr lang="en-US" altLang="ko-KR" sz="1400" dirty="0" smtClean="0"/>
              <a:t>UI</a:t>
            </a:r>
            <a:r>
              <a:rPr lang="ko-KR" altLang="en-US" sz="1400" dirty="0" smtClean="0"/>
              <a:t>를 벤치마킹 해 구성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44099" y="1117301"/>
            <a:ext cx="3239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</a:t>
            </a:r>
            <a:r>
              <a:rPr lang="en-US" altLang="ko-KR" sz="2000" dirty="0" smtClean="0"/>
              <a:t>)</a:t>
            </a:r>
            <a:r>
              <a:rPr lang="ko-KR" altLang="ko-KR" sz="2000" dirty="0" smtClean="0"/>
              <a:t> </a:t>
            </a:r>
            <a:r>
              <a:rPr lang="ko-KR" altLang="en-US" sz="2000" dirty="0" smtClean="0"/>
              <a:t>강의시간표 조회</a:t>
            </a:r>
            <a:endParaRPr lang="ko-KR" altLang="ko-KR" sz="20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06" y="1517411"/>
            <a:ext cx="8229600" cy="351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04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525" y="194945"/>
            <a:ext cx="1584325" cy="215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페르소나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490" y="548005"/>
            <a:ext cx="840613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90525" y="702310"/>
            <a:ext cx="2303145" cy="581025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학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생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 페르소나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397240" y="6334760"/>
            <a:ext cx="2844800" cy="365125"/>
          </a:xfrm>
        </p:spPr>
        <p:txBody>
          <a:bodyPr/>
          <a:lstStyle/>
          <a:p>
            <a:pPr lvl="0">
              <a:defRPr lang="ko-KR"/>
            </a:pPr>
            <a:fld id="{AD22CD3B-FDDF-4998-970C-76E6E0BEC65F}" type="slidenum">
              <a:rPr lang="en-US" altLang="en-US"/>
              <a:pPr lvl="0">
                <a:defRPr lang="ko-KR"/>
              </a:pPr>
              <a:t>11</a:t>
            </a:fld>
            <a:endParaRPr lang="en-US" altLang="en-US"/>
          </a:p>
        </p:txBody>
      </p:sp>
      <p:sp>
        <p:nvSpPr>
          <p:cNvPr id="16" name="직사각형 15"/>
          <p:cNvSpPr/>
          <p:nvPr/>
        </p:nvSpPr>
        <p:spPr>
          <a:xfrm>
            <a:off x="2871470" y="1010920"/>
            <a:ext cx="67310" cy="10998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3555" y="2962910"/>
            <a:ext cx="2077085" cy="184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PROFILE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71470" y="2860040"/>
            <a:ext cx="71755" cy="11156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871470" y="4771390"/>
            <a:ext cx="71755" cy="11156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1200" y="912495"/>
            <a:ext cx="103886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나이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20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성별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여자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직업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대학생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3095625" y="1888490"/>
          <a:ext cx="5766435" cy="169672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405255"/>
                <a:gridCol w="4361180"/>
              </a:tblGrid>
              <a:tr h="775335">
                <a:tc>
                  <a:txBody>
                    <a:bodyPr/>
                    <a:lstStyle/>
                    <a:p>
                      <a:pPr marL="0" indent="0" algn="ctr" defTabSz="914400" eaLnBrk="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사용자 니즈</a:t>
                      </a:r>
                      <a:endParaRPr lang="ko-KR" altLang="en-US" sz="12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친구들과 시간표를 공유하고 싶다.</a:t>
                      </a:r>
                      <a:endParaRPr lang="ko-KR" altLang="en-US" sz="12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9144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친구들의 변경된 시간표를 보고 싶다.</a:t>
                      </a:r>
                      <a:endParaRPr lang="ko-KR" altLang="en-US" sz="12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921385">
                <a:tc>
                  <a:txBody>
                    <a:bodyPr/>
                    <a:lstStyle/>
                    <a:p>
                      <a:pPr marL="0" indent="0" algn="ctr" defTabSz="9144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Business Goal</a:t>
                      </a:r>
                      <a:endParaRPr lang="ko-KR" altLang="en-US" sz="12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사용자가 친구를 지정해서 그룹을 만들어 시간표를 공유할 수 있게 해준다.</a:t>
                      </a:r>
                      <a:endParaRPr lang="ko-KR" altLang="en-US" sz="12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9144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친구들의 변경된 시간표가 업데이트 된다.</a:t>
                      </a:r>
                      <a:endParaRPr lang="ko-KR" altLang="en-US" sz="12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3086100" y="3744595"/>
          <a:ext cx="5775325" cy="211518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52550"/>
                <a:gridCol w="1871345"/>
                <a:gridCol w="1240790"/>
                <a:gridCol w="1310640"/>
              </a:tblGrid>
              <a:tr h="303530">
                <a:tc>
                  <a:txBody>
                    <a:bodyPr/>
                    <a:lstStyle/>
                    <a:p>
                      <a:pPr marL="0" indent="0" algn="ctr" defTabSz="914400" eaLnBrk="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동 기</a:t>
                      </a:r>
                      <a:endParaRPr lang="ko-KR" altLang="en-US" sz="1100" b="1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0960" marR="60960" marT="16510" marB="1651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시나리오</a:t>
                      </a:r>
                      <a:endParaRPr lang="ko-KR" altLang="en-US" sz="1100" b="1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0960" marR="60960" marT="16510" marB="1651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기능 / 컨텐츠</a:t>
                      </a:r>
                      <a:endParaRPr lang="ko-KR" altLang="en-US" sz="11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0960" marR="60960" marT="16510" marB="1651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이용형태</a:t>
                      </a:r>
                      <a:endParaRPr lang="ko-KR" altLang="en-US" sz="1100" b="1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0960" marR="60960" marT="16510" marB="1651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</a:tr>
              <a:tr h="831850">
                <a:tc>
                  <a:txBody>
                    <a:bodyPr/>
                    <a:lstStyle/>
                    <a:p>
                      <a:pPr marL="0" indent="0" algn="ctr" defTabSz="914400" eaLnBrk="0" fontAlgn="base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spc="-1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친한 친구들과 시간표를</a:t>
                      </a:r>
                      <a:endParaRPr lang="ko-KR" altLang="en-US" sz="10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base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spc="-1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공유하고 싶다.</a:t>
                      </a:r>
                      <a:endParaRPr lang="ko-KR" altLang="en-US" sz="10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0960" marR="60960" marT="16510" marB="1651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base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spc="-1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학사정보시스템에서 시간표를</a:t>
                      </a:r>
                      <a:endParaRPr lang="ko-KR" altLang="en-US" sz="10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base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spc="-1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공유하고 싶은 친구들을 지정할 수 있다.</a:t>
                      </a:r>
                      <a:endParaRPr lang="ko-KR" altLang="en-US" sz="10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0960" marR="60960" marT="16510" marB="1651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base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spc="-1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학번이나 이름으로 친구 검색 후</a:t>
                      </a:r>
                      <a:endParaRPr lang="ko-KR" altLang="en-US" sz="10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base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spc="-1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친구추가</a:t>
                      </a:r>
                      <a:endParaRPr lang="ko-KR" altLang="en-US" sz="10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0960" marR="60960" marT="16510" marB="1651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base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spc="-1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카톡이나 어플을 사용하지 않고도 쉽게 </a:t>
                      </a:r>
                      <a:endParaRPr lang="ko-KR" altLang="en-US" sz="10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base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spc="-1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시간표공유가 가능하다.</a:t>
                      </a:r>
                      <a:endParaRPr lang="ko-KR" altLang="en-US" sz="10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0960" marR="60960" marT="16510" marB="1651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9805">
                <a:tc>
                  <a:txBody>
                    <a:bodyPr/>
                    <a:lstStyle/>
                    <a:p>
                      <a:pPr marL="0" indent="0" algn="ctr" defTabSz="914400" eaLnBrk="0" fontAlgn="base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spc="-1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친구들의 변경된</a:t>
                      </a:r>
                      <a:endParaRPr lang="ko-KR" altLang="en-US" sz="10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base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spc="-1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시간표를 보고싶다.</a:t>
                      </a:r>
                      <a:endParaRPr lang="ko-KR" altLang="en-US" sz="10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0960" marR="60960" marT="16510" marB="1651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spc="-1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친구추가된 사람들의 시간표 버튼을 누르면 친구들의 현재 시간표나 변경된</a:t>
                      </a:r>
                      <a:endParaRPr lang="ko-KR" altLang="en-US" sz="10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spc="-1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시간표를 언제든지 볼 수 있다. </a:t>
                      </a:r>
                      <a:endParaRPr lang="ko-KR" altLang="en-US" sz="10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0960" marR="60960" marT="16510" marB="1651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spc="-1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친구들의 시간표</a:t>
                      </a:r>
                      <a:endParaRPr lang="ko-KR" altLang="en-US" sz="10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spc="-1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실시간 업데이트</a:t>
                      </a:r>
                      <a:endParaRPr lang="ko-KR" altLang="en-US" sz="10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0960" marR="60960" marT="16510" marB="1651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base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spc="-1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변경된 시간표를 </a:t>
                      </a:r>
                      <a:endParaRPr lang="ko-KR" altLang="en-US" sz="10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base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spc="-1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따로 알리지 않아도 </a:t>
                      </a:r>
                      <a:endParaRPr lang="ko-KR" altLang="en-US" sz="10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base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spc="-100" dirty="0" smtClean="0">
                          <a:solidFill>
                            <a:srgbClr val="000000">
                              <a:alpha val="89882"/>
                            </a:srgbClr>
                          </a:solidFill>
                          <a:latin typeface="맑은 고딕" charset="0"/>
                          <a:ea typeface="맑은 고딕" charset="0"/>
                        </a:rPr>
                        <a:t>된다.</a:t>
                      </a:r>
                      <a:endParaRPr lang="ko-KR" altLang="en-US" sz="1000" b="0" kern="1200" dirty="0" smtClean="0">
                        <a:solidFill>
                          <a:srgbClr val="000000">
                            <a:alpha val="89882"/>
                          </a:srgb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0960" marR="60960" marT="16510" marB="1651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567555" y="1010920"/>
            <a:ext cx="420306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친구들과 시간표를 공유하고 싶어요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3555" y="3286760"/>
            <a:ext cx="2077720" cy="11055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cap="none" dirty="0" smtClean="0">
                <a:latin typeface="나눔고딕" charset="0"/>
                <a:ea typeface="나눔고딕" charset="0"/>
              </a:rPr>
              <a:t> 아직 대학생활에 적응하기 바쁜 꽃다운 새내기 유은재씨. 아직은 모든 것이 낯설기만 하다.</a:t>
            </a:r>
            <a:endParaRPr lang="ko-KR" altLang="en-US" sz="1100" b="0" cap="none" dirty="0" smtClean="0"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cap="none" dirty="0" smtClean="0">
                <a:latin typeface="나눔고딕" charset="0"/>
                <a:ea typeface="나눔고딕" charset="0"/>
              </a:rPr>
              <a:t>소심한 성격 탓에 독강과 혼밥을 매우 싫어한다.</a:t>
            </a:r>
            <a:endParaRPr lang="ko-KR" altLang="en-US" sz="1100" b="0" cap="none" dirty="0" smtClean="0"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 b="0" cap="none" dirty="0" smtClean="0">
              <a:latin typeface="나눔고딕" charset="0"/>
              <a:ea typeface="나눔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9" t="7632" r="9486" b="7775"/>
          <a:stretch/>
        </p:blipFill>
        <p:spPr>
          <a:xfrm>
            <a:off x="445135" y="1346200"/>
            <a:ext cx="2194560" cy="13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페르소나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4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90529" y="702350"/>
            <a:ext cx="2303014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학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생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 페르소나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396929" y="6334995"/>
            <a:ext cx="2844799" cy="365125"/>
          </a:xfrm>
        </p:spPr>
        <p:txBody>
          <a:bodyPr/>
          <a:lstStyle/>
          <a:p>
            <a:pPr lvl="0">
              <a:defRPr lang="ko-KR"/>
            </a:pPr>
            <a:fld id="{AD22CD3B-FDDF-4998-970C-76E6E0BEC65F}" type="slidenum">
              <a:rPr lang="en-US" altLang="en-US"/>
              <a:pPr lvl="0">
                <a:defRPr lang="ko-KR"/>
              </a:pPr>
              <a:t>12</a:t>
            </a:fld>
            <a:endParaRPr lang="en-US" altLang="en-US"/>
          </a:p>
        </p:txBody>
      </p:sp>
      <p:sp>
        <p:nvSpPr>
          <p:cNvPr id="16" name="직사각형 15"/>
          <p:cNvSpPr/>
          <p:nvPr/>
        </p:nvSpPr>
        <p:spPr>
          <a:xfrm>
            <a:off x="2871296" y="1010829"/>
            <a:ext cx="67145" cy="1099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3572" y="2963120"/>
            <a:ext cx="2076932" cy="1842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PROFILE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71295" y="2860177"/>
            <a:ext cx="72000" cy="11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871293" y="4771591"/>
            <a:ext cx="72000" cy="11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0918" y="912268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나이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24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성별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남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직업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대학생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59273"/>
              </p:ext>
            </p:extLst>
          </p:nvPr>
        </p:nvGraphicFramePr>
        <p:xfrm>
          <a:off x="3095625" y="1888561"/>
          <a:ext cx="5765962" cy="1579418"/>
        </p:xfrm>
        <a:graphic>
          <a:graphicData uri="http://schemas.openxmlformats.org/drawingml/2006/table">
            <a:tbl>
              <a:tblPr/>
              <a:tblGrid>
                <a:gridCol w="1405001"/>
                <a:gridCol w="4360961"/>
              </a:tblGrid>
              <a:tr h="775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사용자 </a:t>
                      </a:r>
                      <a:r>
                        <a:rPr lang="ko-KR" altLang="en-US" sz="1200" kern="1200" dirty="0" err="1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니즈</a:t>
                      </a:r>
                      <a:endParaRPr lang="ko-KR" altLang="en-US" sz="1200" kern="1200" dirty="0" smtClean="0">
                        <a:solidFill>
                          <a:schemeClr val="tx1">
                            <a:alpha val="9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신상정보에 내 사진을 업로드하고 싶다</a:t>
                      </a:r>
                      <a:r>
                        <a:rPr lang="en-US" altLang="ko-KR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강의계획서를 다운 받아 쉽게 조회하고 싶다</a:t>
                      </a:r>
                      <a:r>
                        <a:rPr lang="en-US" altLang="ko-KR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80423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Business Goal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사진 업로드를 통해 내 신상을 관리한다</a:t>
                      </a:r>
                      <a:r>
                        <a:rPr lang="en-US" altLang="ko-KR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 err="1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스마트폰과의</a:t>
                      </a:r>
                      <a:r>
                        <a:rPr lang="ko-KR" altLang="en-US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활용도를 높인다</a:t>
                      </a:r>
                      <a:r>
                        <a:rPr lang="en-US" altLang="ko-KR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1200" kern="1200" dirty="0" smtClean="0">
                        <a:solidFill>
                          <a:schemeClr val="tx1">
                            <a:alpha val="9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017384"/>
              </p:ext>
            </p:extLst>
          </p:nvPr>
        </p:nvGraphicFramePr>
        <p:xfrm>
          <a:off x="3086100" y="3744451"/>
          <a:ext cx="5775489" cy="2092717"/>
        </p:xfrm>
        <a:graphic>
          <a:graphicData uri="http://schemas.openxmlformats.org/drawingml/2006/table">
            <a:tbl>
              <a:tblPr/>
              <a:tblGrid>
                <a:gridCol w="1352437"/>
                <a:gridCol w="1871125"/>
                <a:gridCol w="1241052"/>
                <a:gridCol w="1310875"/>
              </a:tblGrid>
              <a:tr h="2806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b="1" strike="noStrike" kern="1200" dirty="0" smtClean="0">
                          <a:solidFill>
                            <a:schemeClr val="bg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동 기</a:t>
                      </a:r>
                    </a:p>
                  </a:txBody>
                  <a:tcPr marL="61379" marR="61379" marT="16969" marB="1696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b="1" strike="noStrike" kern="1200" dirty="0" smtClean="0">
                          <a:solidFill>
                            <a:schemeClr val="bg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시나리오</a:t>
                      </a: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b="0" strike="noStrike" kern="1200" dirty="0" smtClean="0">
                          <a:solidFill>
                            <a:schemeClr val="bg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기능 </a:t>
                      </a:r>
                      <a:r>
                        <a:rPr lang="en-US" altLang="ko-KR" sz="950" b="0" strike="noStrike" kern="1200" dirty="0" smtClean="0">
                          <a:solidFill>
                            <a:schemeClr val="bg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950" b="0" strike="noStrike" kern="1200" dirty="0" smtClean="0">
                          <a:solidFill>
                            <a:schemeClr val="bg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컨텐츠</a:t>
                      </a: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b="1" strike="noStrike" kern="1200" dirty="0" smtClean="0">
                          <a:solidFill>
                            <a:schemeClr val="bg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이용형태</a:t>
                      </a: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</a:tr>
              <a:tr h="83199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신상정보에 사진을 업로드하고 싶다</a:t>
                      </a:r>
                      <a:r>
                        <a:rPr lang="en-US" altLang="ko-KR" sz="95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950" strike="noStrike" kern="1200" spc="-100" dirty="0" smtClean="0">
                        <a:solidFill>
                          <a:schemeClr val="tx1">
                            <a:alpha val="9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1379" marR="61379" marT="16969" marB="1696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신상정보에 사진을 </a:t>
                      </a:r>
                      <a:r>
                        <a:rPr lang="ko-KR" altLang="en-US" sz="950" strike="noStrike" kern="1200" spc="-100" dirty="0" err="1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업로드해</a:t>
                      </a:r>
                      <a:r>
                        <a:rPr lang="ko-KR" altLang="en-US" sz="95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신원확인이 편리하게 </a:t>
                      </a:r>
                      <a:r>
                        <a:rPr lang="ko-KR" altLang="en-US" sz="950" strike="noStrike" kern="1200" spc="-100" dirty="0" err="1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하고싶다</a:t>
                      </a:r>
                      <a:r>
                        <a:rPr lang="en-US" altLang="ko-KR" sz="95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신상정보 사진 업로드</a:t>
                      </a:r>
                      <a:endParaRPr lang="en-US" altLang="ko-KR" sz="950" strike="noStrike" kern="1200" spc="-100" dirty="0" smtClean="0">
                        <a:solidFill>
                          <a:schemeClr val="tx1">
                            <a:alpha val="9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사진 업로드</a:t>
                      </a:r>
                      <a:endParaRPr lang="en-US" altLang="ko-KR" sz="950" strike="noStrike" kern="1200" spc="-100" dirty="0" smtClean="0">
                        <a:solidFill>
                          <a:schemeClr val="tx1">
                            <a:alpha val="9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01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50" dirty="0" smtClean="0">
                          <a:latin typeface="+mn-ea"/>
                          <a:ea typeface="+mn-ea"/>
                        </a:rPr>
                        <a:t>강의계획서를 다운받아 조회하고 싶다</a:t>
                      </a:r>
                      <a:r>
                        <a:rPr lang="en-US" altLang="ko-KR" sz="95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950" dirty="0">
                        <a:latin typeface="+mn-ea"/>
                        <a:ea typeface="+mn-ea"/>
                      </a:endParaRPr>
                    </a:p>
                  </a:txBody>
                  <a:tcPr marL="61379" marR="61379" marT="16969" marB="1696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50" dirty="0" smtClean="0">
                          <a:latin typeface="+mn-ea"/>
                          <a:ea typeface="+mn-ea"/>
                        </a:rPr>
                        <a:t>강의계획서를 다운 받아 핸드폰으로 손쉽게 조회할 수 있다</a:t>
                      </a:r>
                      <a:r>
                        <a:rPr lang="en-US" altLang="ko-KR" sz="95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950" dirty="0">
                        <a:latin typeface="+mn-ea"/>
                        <a:ea typeface="+mn-ea"/>
                      </a:endParaRP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50" dirty="0" smtClean="0">
                          <a:latin typeface="+mn-ea"/>
                          <a:ea typeface="+mn-ea"/>
                        </a:rPr>
                        <a:t>강의계획서 다운</a:t>
                      </a:r>
                      <a:endParaRPr lang="ko-KR" altLang="en-US" sz="950" dirty="0">
                        <a:latin typeface="+mn-ea"/>
                        <a:ea typeface="+mn-ea"/>
                      </a:endParaRP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50" dirty="0" err="1" smtClean="0">
                          <a:latin typeface="+mn-ea"/>
                          <a:ea typeface="+mn-ea"/>
                        </a:rPr>
                        <a:t>스마트폰을</a:t>
                      </a:r>
                      <a:r>
                        <a:rPr lang="ko-KR" altLang="en-US" sz="950" dirty="0" smtClean="0">
                          <a:latin typeface="+mn-ea"/>
                          <a:ea typeface="+mn-ea"/>
                        </a:rPr>
                        <a:t> 이용한 여러 강의계획서 조회</a:t>
                      </a:r>
                      <a:endParaRPr lang="ko-KR" altLang="en-US" sz="950" dirty="0">
                        <a:latin typeface="+mn-ea"/>
                        <a:ea typeface="+mn-ea"/>
                      </a:endParaRP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567803" y="1010829"/>
            <a:ext cx="420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신상정보에 내 사진을 업로드하고 싶다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00" y="1295746"/>
            <a:ext cx="1629476" cy="162947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3571" y="3286569"/>
            <a:ext cx="20769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강의계획서를 손쉽게 다운받아 내가 듣고 싶은 강의를 검색한다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162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페르소나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4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90529" y="702350"/>
            <a:ext cx="2303014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교수 페르소나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396929" y="6334995"/>
            <a:ext cx="2844799" cy="365125"/>
          </a:xfrm>
        </p:spPr>
        <p:txBody>
          <a:bodyPr/>
          <a:lstStyle/>
          <a:p>
            <a:pPr lvl="0">
              <a:defRPr lang="ko-KR"/>
            </a:pPr>
            <a:fld id="{AD22CD3B-FDDF-4998-970C-76E6E0BEC65F}" type="slidenum">
              <a:rPr lang="en-US" altLang="en-US"/>
              <a:pPr lvl="0">
                <a:defRPr lang="ko-KR"/>
              </a:pPr>
              <a:t>13</a:t>
            </a:fld>
            <a:endParaRPr lang="en-US" altLang="en-US"/>
          </a:p>
        </p:txBody>
      </p:sp>
      <p:sp>
        <p:nvSpPr>
          <p:cNvPr id="16" name="직사각형 15"/>
          <p:cNvSpPr/>
          <p:nvPr/>
        </p:nvSpPr>
        <p:spPr>
          <a:xfrm>
            <a:off x="2871296" y="1010829"/>
            <a:ext cx="67145" cy="1099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3571" y="3418177"/>
            <a:ext cx="2076932" cy="1842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PROFILE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71295" y="2860177"/>
            <a:ext cx="72000" cy="11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871293" y="4771591"/>
            <a:ext cx="72000" cy="11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0918" y="912268"/>
            <a:ext cx="1297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나이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47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</a:t>
            </a:r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남</a:t>
            </a:r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직업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교수</a:t>
            </a:r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월수입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500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만원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05678"/>
              </p:ext>
            </p:extLst>
          </p:nvPr>
        </p:nvGraphicFramePr>
        <p:xfrm>
          <a:off x="3095625" y="1888561"/>
          <a:ext cx="5765962" cy="1579418"/>
        </p:xfrm>
        <a:graphic>
          <a:graphicData uri="http://schemas.openxmlformats.org/drawingml/2006/table">
            <a:tbl>
              <a:tblPr/>
              <a:tblGrid>
                <a:gridCol w="1405001"/>
                <a:gridCol w="4360961"/>
              </a:tblGrid>
              <a:tr h="775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사용자 </a:t>
                      </a:r>
                      <a:r>
                        <a:rPr lang="ko-KR" altLang="en-US" sz="1200" kern="1200" dirty="0" err="1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니즈</a:t>
                      </a:r>
                      <a:endParaRPr lang="ko-KR" altLang="en-US" sz="1200" kern="1200" dirty="0" smtClean="0">
                        <a:solidFill>
                          <a:schemeClr val="tx1">
                            <a:alpha val="9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컴퓨터 사용에 익숙하지 않다</a:t>
                      </a:r>
                      <a:r>
                        <a:rPr lang="en-US" altLang="ko-KR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 err="1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스마트폰은</a:t>
                      </a:r>
                      <a:r>
                        <a:rPr lang="ko-KR" altLang="en-US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SNS</a:t>
                      </a:r>
                      <a:r>
                        <a:rPr lang="ko-KR" altLang="en-US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정도 사용할 수 있다</a:t>
                      </a:r>
                      <a:r>
                        <a:rPr lang="en-US" altLang="ko-KR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80423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Business Goal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간편한 </a:t>
                      </a:r>
                      <a:r>
                        <a:rPr lang="en-US" altLang="ko-KR" sz="1200" kern="1200" baseline="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UI </a:t>
                      </a:r>
                      <a:r>
                        <a:rPr lang="ko-KR" altLang="en-US" sz="1200" kern="1200" baseline="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디자인으로 부담감을 없애준다</a:t>
                      </a:r>
                      <a:r>
                        <a:rPr lang="en-US" altLang="ko-KR" sz="1200" kern="1200" baseline="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 err="1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스마트폰과의</a:t>
                      </a:r>
                      <a:r>
                        <a:rPr lang="ko-KR" altLang="en-US" sz="1200" kern="1200" baseline="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활용도를 높인다</a:t>
                      </a:r>
                      <a:r>
                        <a:rPr lang="en-US" altLang="ko-KR" sz="1200" kern="1200" baseline="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456572"/>
              </p:ext>
            </p:extLst>
          </p:nvPr>
        </p:nvGraphicFramePr>
        <p:xfrm>
          <a:off x="3086100" y="3744451"/>
          <a:ext cx="5775489" cy="2114273"/>
        </p:xfrm>
        <a:graphic>
          <a:graphicData uri="http://schemas.openxmlformats.org/drawingml/2006/table">
            <a:tbl>
              <a:tblPr/>
              <a:tblGrid>
                <a:gridCol w="1352437"/>
                <a:gridCol w="1871125"/>
                <a:gridCol w="1241052"/>
                <a:gridCol w="1310875"/>
              </a:tblGrid>
              <a:tr h="2806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strike="noStrike" kern="1200" dirty="0" smtClean="0">
                          <a:solidFill>
                            <a:schemeClr val="bg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동 기</a:t>
                      </a:r>
                    </a:p>
                  </a:txBody>
                  <a:tcPr marL="61379" marR="61379" marT="16969" marB="1696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strike="noStrike" kern="1200" dirty="0" smtClean="0">
                          <a:solidFill>
                            <a:schemeClr val="bg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시나리오</a:t>
                      </a: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kern="1200" dirty="0" smtClean="0">
                          <a:solidFill>
                            <a:schemeClr val="bg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기능 </a:t>
                      </a:r>
                      <a:r>
                        <a:rPr lang="en-US" altLang="ko-KR" sz="1100" b="0" strike="noStrike" kern="1200" dirty="0" smtClean="0">
                          <a:solidFill>
                            <a:schemeClr val="bg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100" b="0" strike="noStrike" kern="1200" dirty="0" smtClean="0">
                          <a:solidFill>
                            <a:schemeClr val="bg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컨텐츠</a:t>
                      </a: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strike="noStrike" kern="1200" dirty="0" smtClean="0">
                          <a:solidFill>
                            <a:schemeClr val="bg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이용형태</a:t>
                      </a: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</a:tr>
              <a:tr h="83199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강의시간표를 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핸드폰에 저장하고 싶다</a:t>
                      </a:r>
                      <a:r>
                        <a:rPr lang="en-US" altLang="ko-KR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61379" marR="61379" marT="16969" marB="1696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시간표를 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핸드폰으로 전송할 수 있다</a:t>
                      </a:r>
                      <a:r>
                        <a:rPr lang="en-US" altLang="ko-KR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강의 시간표 </a:t>
                      </a:r>
                      <a:r>
                        <a:rPr lang="en-US" altLang="ko-KR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 </a:t>
                      </a:r>
                      <a:r>
                        <a:rPr lang="ko-KR" altLang="en-US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공유</a:t>
                      </a: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자신이 강의하는 수업의 시간표를 전송</a:t>
                      </a:r>
                      <a:r>
                        <a:rPr lang="en-US" altLang="ko-KR" sz="1000" strike="noStrike" kern="1200" spc="-100" baseline="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en-US" altLang="ko-KR" sz="1000" strike="noStrike" kern="1200" spc="-100" dirty="0" smtClean="0">
                        <a:solidFill>
                          <a:schemeClr val="tx1">
                            <a:alpha val="9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011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trike="noStrike" kern="1200" spc="-100" baseline="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학생들에게 공지하고 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trike="noStrike" kern="1200" spc="-100" baseline="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싶은 내용이 있다</a:t>
                      </a:r>
                      <a:r>
                        <a:rPr lang="en-US" altLang="ko-KR" sz="1000" strike="noStrike" kern="1200" spc="-100" baseline="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strike="noStrike" kern="1200" spc="-100" baseline="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61379" marR="61379" marT="16969" marB="1696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교수의 강의를 듣는 학생에게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문자를 발송할 수 있다</a:t>
                      </a:r>
                      <a:endParaRPr lang="en-US" altLang="ko-KR" sz="1000" strike="noStrike" kern="1200" spc="-100" dirty="0" smtClean="0">
                        <a:solidFill>
                          <a:schemeClr val="tx1">
                            <a:alpha val="9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문자발송</a:t>
                      </a: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기본적인 양식과 자유양식으로 문자 전송</a:t>
                      </a: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576899" y="1010828"/>
            <a:ext cx="4203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스마트폰을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사용할 줄 아는데 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defRPr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컴퓨터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사용하는건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어려워요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2734" y="3832872"/>
            <a:ext cx="2076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연예계 생활을 접고 자신의 노하우를 전수하기 위해 늦은 나이에 대학교 교수로 부임하게 된다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Picture 2" descr="C:\Users\sksksk\Desktop\Na144310585325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9" b="22730"/>
          <a:stretch/>
        </p:blipFill>
        <p:spPr bwMode="auto">
          <a:xfrm>
            <a:off x="542735" y="1560656"/>
            <a:ext cx="1998604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27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페르소나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4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390529" y="702350"/>
            <a:ext cx="2303014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직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원</a:t>
            </a:r>
            <a:r>
              <a:rPr lang="ko-KR" altLang="en-US" sz="2800" b="1" spc="-150" dirty="0" smtClean="0">
                <a:solidFill>
                  <a:schemeClr val="accent4">
                    <a:lumMod val="50000"/>
                  </a:schemeClr>
                </a:solidFill>
              </a:rPr>
              <a:t> 페르소나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396929" y="6334995"/>
            <a:ext cx="2844799" cy="365125"/>
          </a:xfrm>
        </p:spPr>
        <p:txBody>
          <a:bodyPr/>
          <a:lstStyle/>
          <a:p>
            <a:pPr lvl="0">
              <a:defRPr lang="ko-KR"/>
            </a:pPr>
            <a:fld id="{AD22CD3B-FDDF-4998-970C-76E6E0BEC65F}" type="slidenum">
              <a:rPr lang="en-US" altLang="en-US"/>
              <a:pPr lvl="0">
                <a:defRPr lang="ko-KR"/>
              </a:pPr>
              <a:t>14</a:t>
            </a:fld>
            <a:endParaRPr lang="en-US" altLang="en-US"/>
          </a:p>
        </p:txBody>
      </p:sp>
      <p:sp>
        <p:nvSpPr>
          <p:cNvPr id="16" name="직사각형 15"/>
          <p:cNvSpPr/>
          <p:nvPr/>
        </p:nvSpPr>
        <p:spPr>
          <a:xfrm>
            <a:off x="2871296" y="1010829"/>
            <a:ext cx="67145" cy="1099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3571" y="3614048"/>
            <a:ext cx="2076932" cy="1842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PROFILE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71295" y="2860177"/>
            <a:ext cx="72000" cy="11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871293" y="4771591"/>
            <a:ext cx="72000" cy="11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0918" y="912268"/>
            <a:ext cx="1428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나이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50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남</a:t>
            </a:r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직업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학사관리부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</a:t>
            </a:r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월수입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500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만원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864590"/>
              </p:ext>
            </p:extLst>
          </p:nvPr>
        </p:nvGraphicFramePr>
        <p:xfrm>
          <a:off x="3095625" y="1888561"/>
          <a:ext cx="5765962" cy="1579418"/>
        </p:xfrm>
        <a:graphic>
          <a:graphicData uri="http://schemas.openxmlformats.org/drawingml/2006/table">
            <a:tbl>
              <a:tblPr/>
              <a:tblGrid>
                <a:gridCol w="1405001"/>
                <a:gridCol w="4360961"/>
              </a:tblGrid>
              <a:tr h="775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사용자 </a:t>
                      </a:r>
                      <a:r>
                        <a:rPr lang="ko-KR" altLang="en-US" sz="1200" kern="1200" dirty="0" err="1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니즈</a:t>
                      </a:r>
                      <a:endParaRPr lang="ko-KR" altLang="en-US" sz="1200" kern="1200" dirty="0" smtClean="0">
                        <a:solidFill>
                          <a:schemeClr val="tx1">
                            <a:alpha val="9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업무별로 직원들이 관리하기보다는 모든 직원이</a:t>
                      </a:r>
                      <a:endParaRPr lang="en-US" altLang="ko-KR" sz="1200" kern="1200" dirty="0" smtClean="0">
                        <a:solidFill>
                          <a:schemeClr val="tx1">
                            <a:alpha val="9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다양한 업무를 관리할 수 있는 시스템이 필요하다</a:t>
                      </a:r>
                      <a:r>
                        <a:rPr lang="en-US" altLang="ko-KR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80423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200" kern="12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Business Goal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신입직원도 업무를 쉽게 수행할 수 있는</a:t>
                      </a:r>
                      <a:endParaRPr lang="en-US" altLang="ko-KR" sz="1200" kern="1200" baseline="0" dirty="0" smtClean="0">
                        <a:solidFill>
                          <a:schemeClr val="tx1">
                            <a:alpha val="9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직관적인 </a:t>
                      </a:r>
                      <a:r>
                        <a:rPr lang="en-US" altLang="ko-KR" sz="1200" kern="1200" baseline="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UI</a:t>
                      </a:r>
                      <a:r>
                        <a:rPr lang="ko-KR" altLang="en-US" sz="1200" kern="1200" baseline="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와 시스템 구현</a:t>
                      </a:r>
                      <a:endParaRPr lang="en-US" altLang="ko-KR" sz="1200" kern="1200" baseline="0" dirty="0" smtClean="0">
                        <a:solidFill>
                          <a:schemeClr val="tx1">
                            <a:alpha val="9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121650"/>
              </p:ext>
            </p:extLst>
          </p:nvPr>
        </p:nvGraphicFramePr>
        <p:xfrm>
          <a:off x="3086100" y="3744451"/>
          <a:ext cx="5775489" cy="2114273"/>
        </p:xfrm>
        <a:graphic>
          <a:graphicData uri="http://schemas.openxmlformats.org/drawingml/2006/table">
            <a:tbl>
              <a:tblPr/>
              <a:tblGrid>
                <a:gridCol w="1352437"/>
                <a:gridCol w="1871125"/>
                <a:gridCol w="1241052"/>
                <a:gridCol w="1310875"/>
              </a:tblGrid>
              <a:tr h="2806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strike="noStrike" kern="1200" dirty="0" smtClean="0">
                          <a:solidFill>
                            <a:schemeClr val="bg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동 기</a:t>
                      </a:r>
                    </a:p>
                  </a:txBody>
                  <a:tcPr marL="61379" marR="61379" marT="16969" marB="1696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strike="noStrike" kern="1200" dirty="0" smtClean="0">
                          <a:solidFill>
                            <a:schemeClr val="bg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시나리오</a:t>
                      </a: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kern="1200" dirty="0" smtClean="0">
                          <a:solidFill>
                            <a:schemeClr val="bg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기능 </a:t>
                      </a:r>
                      <a:r>
                        <a:rPr lang="en-US" altLang="ko-KR" sz="1100" b="0" strike="noStrike" kern="1200" dirty="0" smtClean="0">
                          <a:solidFill>
                            <a:schemeClr val="bg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100" b="0" strike="noStrike" kern="1200" dirty="0" smtClean="0">
                          <a:solidFill>
                            <a:schemeClr val="bg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컨텐츠</a:t>
                      </a: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strike="noStrike" kern="1200" dirty="0" smtClean="0">
                          <a:solidFill>
                            <a:schemeClr val="bg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이용형태</a:t>
                      </a: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</a:tr>
              <a:tr h="83199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수강신청기간 수강인원 조정에 관한 문의가 </a:t>
                      </a:r>
                      <a:endParaRPr lang="en-US" altLang="ko-KR" sz="1000" strike="noStrike" kern="1200" spc="-100" dirty="0" smtClean="0">
                        <a:solidFill>
                          <a:schemeClr val="tx1">
                            <a:alpha val="9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들어온다</a:t>
                      </a:r>
                      <a:r>
                        <a:rPr lang="en-US" altLang="ko-KR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61379" marR="61379" marT="16969" marB="1696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담당직원이 부재중이다 </a:t>
                      </a:r>
                      <a:r>
                        <a:rPr lang="en-US" altLang="ko-KR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강의목록 조회 및</a:t>
                      </a:r>
                      <a:endParaRPr lang="en-US" altLang="ko-KR" sz="1000" strike="noStrike" kern="1200" spc="-100" dirty="0" smtClean="0">
                        <a:solidFill>
                          <a:schemeClr val="tx1">
                            <a:alpha val="9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수강인원 변경</a:t>
                      </a: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trike="noStrike" kern="1200" spc="-100" baseline="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현재 수강 제한</a:t>
                      </a:r>
                      <a:endParaRPr lang="en-US" altLang="ko-KR" sz="1000" strike="noStrike" kern="1200" spc="-100" baseline="0" dirty="0" smtClean="0">
                        <a:solidFill>
                          <a:schemeClr val="tx1">
                            <a:alpha val="9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trike="noStrike" kern="1200" spc="-100" baseline="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인원을 수정</a:t>
                      </a:r>
                      <a:r>
                        <a:rPr lang="en-US" altLang="ko-KR" sz="1000" strike="noStrike" kern="1200" spc="-100" baseline="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en-US" altLang="ko-KR" sz="1000" strike="noStrike" kern="1200" spc="-100" dirty="0" smtClean="0">
                        <a:solidFill>
                          <a:schemeClr val="tx1">
                            <a:alpha val="9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011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trike="noStrike" kern="1200" spc="-100" baseline="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장학재단에서 대상학생</a:t>
                      </a:r>
                      <a:endParaRPr lang="en-US" altLang="ko-KR" sz="1000" strike="noStrike" kern="1200" spc="-100" baseline="0" dirty="0" smtClean="0">
                        <a:solidFill>
                          <a:schemeClr val="tx1">
                            <a:alpha val="9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trike="noStrike" kern="1200" spc="-100" baseline="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신상 및 성적에 대한 </a:t>
                      </a:r>
                      <a:endParaRPr lang="en-US" altLang="ko-KR" sz="1000" strike="noStrike" kern="1200" spc="-100" baseline="0" dirty="0" smtClean="0">
                        <a:solidFill>
                          <a:schemeClr val="tx1">
                            <a:alpha val="9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trike="noStrike" kern="1200" spc="-100" baseline="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정보를 요청</a:t>
                      </a:r>
                      <a:endParaRPr lang="en-US" altLang="ko-KR" sz="1000" strike="noStrike" kern="1200" spc="-100" baseline="0" dirty="0" smtClean="0">
                        <a:solidFill>
                          <a:schemeClr val="tx1">
                            <a:alpha val="9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1379" marR="61379" marT="16969" marB="1696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학생의 가족관계 및 </a:t>
                      </a:r>
                      <a:endParaRPr lang="en-US" altLang="ko-KR" sz="1000" strike="noStrike" kern="1200" spc="-100" dirty="0" smtClean="0">
                        <a:solidFill>
                          <a:schemeClr val="tx1">
                            <a:alpha val="9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성적을 조사하여 알려준다</a:t>
                      </a:r>
                      <a:endParaRPr lang="en-US" altLang="ko-KR" sz="1000" strike="noStrike" kern="1200" spc="-100" dirty="0" smtClean="0">
                        <a:solidFill>
                          <a:schemeClr val="tx1">
                            <a:alpha val="9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학생관리기능</a:t>
                      </a: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학번을 입력하면</a:t>
                      </a:r>
                      <a:endParaRPr lang="en-US" altLang="ko-KR" sz="1000" strike="noStrike" kern="1200" spc="-100" dirty="0" smtClean="0">
                        <a:solidFill>
                          <a:schemeClr val="tx1">
                            <a:alpha val="9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trike="noStrike" kern="1200" spc="-100" dirty="0" smtClean="0">
                          <a:solidFill>
                            <a:schemeClr val="tx1">
                              <a:alpha val="9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해당학생 정보 출력</a:t>
                      </a:r>
                    </a:p>
                  </a:txBody>
                  <a:tcPr marL="61379" marR="61379" marT="16969" marB="169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54855" y="1010828"/>
            <a:ext cx="40250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담당업무만 하지 말고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멀티플레이어가 되란 말이야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2402" y="3963677"/>
            <a:ext cx="20769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살 때부터 행정직원으로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근무한지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서류로 처리했던 많은 업무들이 전산화 되어 많이 편리해 졌다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 업무별로 분산화 되었던 시스템을 통합해서 관리하는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학사정보시스템이 있었으면 한다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부장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31" y="1472493"/>
            <a:ext cx="2231211" cy="175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57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4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간트차트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4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396929" y="6334995"/>
            <a:ext cx="2844799" cy="365125"/>
          </a:xfrm>
        </p:spPr>
        <p:txBody>
          <a:bodyPr/>
          <a:lstStyle/>
          <a:p>
            <a:pPr lvl="0">
              <a:defRPr lang="ko-KR"/>
            </a:pPr>
            <a:fld id="{AD22CD3B-FDDF-4998-970C-76E6E0BEC65F}" type="slidenum">
              <a:rPr lang="en-US" altLang="en-US">
                <a:latin typeface="나눔고딕" panose="020B0600000101010101" charset="-127"/>
                <a:ea typeface="나눔고딕" panose="020B0600000101010101" charset="-127"/>
              </a:rPr>
              <a:pPr lvl="0">
                <a:defRPr lang="ko-KR"/>
              </a:pPr>
              <a:t>15</a:t>
            </a:fld>
            <a:endParaRPr lang="en-US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123493"/>
              </p:ext>
            </p:extLst>
          </p:nvPr>
        </p:nvGraphicFramePr>
        <p:xfrm>
          <a:off x="633819" y="1556792"/>
          <a:ext cx="7876362" cy="36834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00962"/>
                <a:gridCol w="1275080"/>
                <a:gridCol w="1275080"/>
                <a:gridCol w="1275080"/>
                <a:gridCol w="1275080"/>
                <a:gridCol w="1275080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1</a:t>
                      </a:r>
                      <a:r>
                        <a:rPr lang="ko-KR" altLang="en-US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주차</a:t>
                      </a:r>
                      <a:r>
                        <a:rPr lang="en-US" altLang="ko-KR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lang="en-US" altLang="ko-KR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lang="en-US" altLang="ko-KR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(7/13~7/19)</a:t>
                      </a:r>
                      <a:endParaRPr lang="ko-KR" altLang="en-US" sz="14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2</a:t>
                      </a:r>
                      <a:r>
                        <a:rPr lang="ko-KR" altLang="en-US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주차</a:t>
                      </a:r>
                      <a:endParaRPr lang="en-US" altLang="ko-KR" sz="1400" dirty="0" smtClean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  <a:p>
                      <a:pPr latinLnBrk="1"/>
                      <a:r>
                        <a:rPr lang="en-US" altLang="ko-KR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(7/20~7/26)</a:t>
                      </a:r>
                      <a:endParaRPr lang="ko-KR" altLang="en-US" sz="14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3</a:t>
                      </a:r>
                      <a:r>
                        <a:rPr lang="ko-KR" altLang="en-US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주차</a:t>
                      </a:r>
                      <a:r>
                        <a:rPr lang="en-US" altLang="ko-KR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lang="en-US" altLang="ko-KR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lang="en-US" altLang="ko-KR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(7/27~8/02)</a:t>
                      </a:r>
                      <a:endParaRPr lang="ko-KR" altLang="en-US" sz="14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4</a:t>
                      </a:r>
                      <a:r>
                        <a:rPr lang="ko-KR" altLang="en-US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주차</a:t>
                      </a:r>
                      <a:r>
                        <a:rPr lang="en-US" altLang="ko-KR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lang="en-US" altLang="ko-KR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lang="en-US" altLang="ko-KR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(8/03~8/09)</a:t>
                      </a:r>
                      <a:endParaRPr lang="ko-KR" altLang="en-US" sz="14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5</a:t>
                      </a:r>
                      <a:r>
                        <a:rPr lang="ko-KR" altLang="en-US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주차</a:t>
                      </a:r>
                      <a:r>
                        <a:rPr lang="en-US" altLang="ko-KR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lang="en-US" altLang="ko-KR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lang="en-US" altLang="ko-KR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(8/10~8/18)</a:t>
                      </a:r>
                      <a:endParaRPr lang="ko-KR" altLang="en-US" sz="14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179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주제선정</a:t>
                      </a:r>
                      <a:endParaRPr lang="ko-KR" altLang="en-US" sz="14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시나리오 작성</a:t>
                      </a:r>
                      <a:endParaRPr lang="ko-KR" altLang="en-US" sz="14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요구사항 분석</a:t>
                      </a:r>
                      <a:endParaRPr lang="ko-KR" altLang="en-US" sz="14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사이트 </a:t>
                      </a:r>
                      <a:r>
                        <a:rPr lang="ko-KR" altLang="en-US" sz="1400" dirty="0" err="1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맵</a:t>
                      </a:r>
                      <a:r>
                        <a:rPr lang="ko-KR" altLang="en-US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 및 </a:t>
                      </a:r>
                      <a:r>
                        <a:rPr lang="en-US" altLang="ko-KR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/>
                      </a:r>
                      <a:br>
                        <a:rPr lang="en-US" altLang="ko-KR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</a:br>
                      <a:r>
                        <a:rPr lang="ko-KR" altLang="en-US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스토리보드 구현</a:t>
                      </a:r>
                      <a:endParaRPr lang="ko-KR" altLang="en-US" sz="14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89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기능구현</a:t>
                      </a:r>
                      <a:endParaRPr lang="ko-KR" altLang="en-US" sz="14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1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테스트 및 피드백</a:t>
                      </a:r>
                      <a:endParaRPr lang="ko-KR" altLang="en-US" sz="14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나눔고딕" panose="020B0600000101010101" charset="-127"/>
                          <a:ea typeface="나눔고딕" panose="020B0600000101010101" charset="-127"/>
                        </a:rPr>
                        <a:t>최종 발표</a:t>
                      </a:r>
                      <a:endParaRPr lang="ko-KR" altLang="en-US" sz="14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2" name="모서리가 둥근 직사각형 21"/>
          <p:cNvSpPr/>
          <p:nvPr/>
        </p:nvSpPr>
        <p:spPr>
          <a:xfrm>
            <a:off x="2157636" y="2132856"/>
            <a:ext cx="720080" cy="288032"/>
          </a:xfrm>
          <a:prstGeom prst="roundRect">
            <a:avLst/>
          </a:prstGeom>
          <a:solidFill>
            <a:srgbClr val="64A876"/>
          </a:solidFill>
          <a:ln>
            <a:solidFill>
              <a:srgbClr val="64A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665140" y="2564904"/>
            <a:ext cx="720080" cy="288032"/>
          </a:xfrm>
          <a:prstGeom prst="roundRect">
            <a:avLst/>
          </a:prstGeom>
          <a:solidFill>
            <a:srgbClr val="64A876"/>
          </a:solidFill>
          <a:ln>
            <a:solidFill>
              <a:srgbClr val="64A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453780" y="2996952"/>
            <a:ext cx="1224136" cy="288032"/>
          </a:xfrm>
          <a:prstGeom prst="roundRect">
            <a:avLst/>
          </a:prstGeom>
          <a:solidFill>
            <a:srgbClr val="64A876"/>
          </a:solidFill>
          <a:ln>
            <a:solidFill>
              <a:srgbClr val="64A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699620" y="3501008"/>
            <a:ext cx="1271080" cy="288032"/>
          </a:xfrm>
          <a:prstGeom prst="roundRect">
            <a:avLst/>
          </a:prstGeom>
          <a:solidFill>
            <a:srgbClr val="64A876"/>
          </a:solidFill>
          <a:ln>
            <a:solidFill>
              <a:srgbClr val="64A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046068" y="4037915"/>
            <a:ext cx="1512168" cy="300244"/>
          </a:xfrm>
          <a:prstGeom prst="roundRect">
            <a:avLst/>
          </a:prstGeom>
          <a:solidFill>
            <a:srgbClr val="64A876"/>
          </a:solidFill>
          <a:ln>
            <a:solidFill>
              <a:srgbClr val="64A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558236" y="4509120"/>
            <a:ext cx="792088" cy="288032"/>
          </a:xfrm>
          <a:prstGeom prst="roundRect">
            <a:avLst/>
          </a:prstGeom>
          <a:solidFill>
            <a:srgbClr val="64A876"/>
          </a:solidFill>
          <a:ln>
            <a:solidFill>
              <a:srgbClr val="64A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409632" y="4928468"/>
            <a:ext cx="72008" cy="288032"/>
          </a:xfrm>
          <a:prstGeom prst="roundRect">
            <a:avLst/>
          </a:prstGeom>
          <a:solidFill>
            <a:srgbClr val="64A876"/>
          </a:solidFill>
          <a:ln>
            <a:solidFill>
              <a:srgbClr val="64A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6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요구사항 분석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571499" y="1362075"/>
            <a:ext cx="8290088" cy="97155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3D3C3E"/>
                </a:solidFill>
              </a:rPr>
              <a:t>별도의 회원가입 없이 계정부여 </a:t>
            </a:r>
            <a:r>
              <a:rPr lang="en-US" altLang="ko-KR" sz="2000" b="1" dirty="0" smtClean="0">
                <a:solidFill>
                  <a:srgbClr val="3D3C3E"/>
                </a:solidFill>
              </a:rPr>
              <a:t>(</a:t>
            </a:r>
            <a:r>
              <a:rPr lang="ko-KR" altLang="en-US" sz="2000" b="1" dirty="0" smtClean="0">
                <a:solidFill>
                  <a:srgbClr val="3D3C3E"/>
                </a:solidFill>
              </a:rPr>
              <a:t>학생</a:t>
            </a:r>
            <a:r>
              <a:rPr lang="en-US" altLang="ko-KR" sz="2000" b="1" dirty="0" smtClean="0">
                <a:solidFill>
                  <a:srgbClr val="3D3C3E"/>
                </a:solidFill>
              </a:rPr>
              <a:t>,</a:t>
            </a:r>
            <a:r>
              <a:rPr lang="ko-KR" altLang="en-US" sz="2000" b="1" dirty="0" smtClean="0">
                <a:solidFill>
                  <a:srgbClr val="3D3C3E"/>
                </a:solidFill>
              </a:rPr>
              <a:t>교수</a:t>
            </a:r>
            <a:r>
              <a:rPr lang="en-US" altLang="ko-KR" sz="2000" b="1" dirty="0" smtClean="0">
                <a:solidFill>
                  <a:srgbClr val="3D3C3E"/>
                </a:solidFill>
              </a:rPr>
              <a:t>,</a:t>
            </a:r>
            <a:r>
              <a:rPr lang="ko-KR" altLang="en-US" sz="2000" b="1" dirty="0" smtClean="0">
                <a:solidFill>
                  <a:srgbClr val="3D3C3E"/>
                </a:solidFill>
              </a:rPr>
              <a:t>관리자</a:t>
            </a:r>
            <a:r>
              <a:rPr lang="en-US" altLang="ko-KR" sz="2000" b="1" dirty="0" smtClean="0">
                <a:solidFill>
                  <a:srgbClr val="3D3C3E"/>
                </a:solidFill>
              </a:rPr>
              <a:t>)</a:t>
            </a:r>
            <a:br>
              <a:rPr lang="en-US" altLang="ko-KR" sz="2000" b="1" dirty="0" smtClean="0">
                <a:solidFill>
                  <a:srgbClr val="3D3C3E"/>
                </a:solidFill>
              </a:rPr>
            </a:br>
            <a:r>
              <a:rPr lang="ko-KR" altLang="en-US" sz="2000" b="1" dirty="0" smtClean="0">
                <a:solidFill>
                  <a:srgbClr val="3D3C3E"/>
                </a:solidFill>
              </a:rPr>
              <a:t>학생</a:t>
            </a:r>
            <a:r>
              <a:rPr lang="en-US" altLang="ko-KR" sz="2000" b="1" dirty="0" smtClean="0">
                <a:solidFill>
                  <a:srgbClr val="3D3C3E"/>
                </a:solidFill>
              </a:rPr>
              <a:t>,</a:t>
            </a:r>
            <a:r>
              <a:rPr lang="ko-KR" altLang="en-US" sz="2000" b="1" dirty="0" smtClean="0">
                <a:solidFill>
                  <a:srgbClr val="3D3C3E"/>
                </a:solidFill>
              </a:rPr>
              <a:t>교수</a:t>
            </a:r>
            <a:r>
              <a:rPr lang="en-US" altLang="ko-KR" sz="2000" b="1" dirty="0" smtClean="0">
                <a:solidFill>
                  <a:srgbClr val="3D3C3E"/>
                </a:solidFill>
              </a:rPr>
              <a:t>,</a:t>
            </a:r>
            <a:r>
              <a:rPr lang="ko-KR" altLang="en-US" sz="2000" b="1" dirty="0" smtClean="0">
                <a:solidFill>
                  <a:srgbClr val="3D3C3E"/>
                </a:solidFill>
              </a:rPr>
              <a:t>관리자 별 권한이 다르고 기능이 다른 점 구현</a:t>
            </a:r>
            <a:endParaRPr lang="en-US" altLang="ko-KR" sz="1100" b="1" dirty="0">
              <a:solidFill>
                <a:srgbClr val="3D3C3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8250" y="3000375"/>
            <a:ext cx="41719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개인정보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/>
            </a:r>
            <a:b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>      -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주소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>email, 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비밀번호 등 조회 및 변경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>  </a:t>
            </a:r>
            <a:b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>      -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등록금 관련정보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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총무직원이 관리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>	</a:t>
            </a:r>
            <a:b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학사관리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/>
            </a:r>
            <a:b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>      -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학기 별 성적 조회 및 통합 성적 조회만 가능 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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교수만 학점부여 가능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/>
            </a:r>
            <a:b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>      -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학적 사항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휴학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복학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>) 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신청 페이지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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학적 직원이 관리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/>
            </a:r>
            <a:br>
              <a:rPr lang="en-US" altLang="ko-KR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</a:b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      -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전과 신청 페이지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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학과조교가 관리 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/>
            </a:r>
            <a:br>
              <a:rPr lang="en-US" altLang="ko-KR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</a:b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/>
            </a:r>
            <a:br>
              <a:rPr lang="en-US" altLang="ko-KR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</a:b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수강신청</a:t>
            </a:r>
            <a:br>
              <a:rPr lang="ko-KR" altLang="en-US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</a:b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      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-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강의 목록 페이지에서 신청 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(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제한 학점이 넘어가거나 시간이 겹치는 과목 신청 불가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)</a:t>
            </a:r>
            <a:br>
              <a:rPr lang="en-US" altLang="ko-KR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</a:b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      -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이번 학기 신청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(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수강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)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하고 있는 과목들 출력</a:t>
            </a:r>
            <a:br>
              <a:rPr lang="ko-KR" altLang="en-US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</a:b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      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-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신청 목록에 따른 시간표 출력</a:t>
            </a:r>
            <a:br>
              <a:rPr lang="ko-KR" altLang="en-US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</a:b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  친구관리</a:t>
            </a:r>
            <a:br>
              <a:rPr lang="ko-KR" altLang="en-US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</a:b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      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-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친구 관계에 있는 사람끼리 시간표 공유 </a:t>
            </a:r>
            <a:br>
              <a:rPr lang="ko-KR" altLang="en-US" sz="1100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</a:br>
            <a:r>
              <a:rPr lang="en-US" altLang="ko-KR" sz="1100" b="1" dirty="0">
                <a:solidFill>
                  <a:srgbClr val="3D3C3E"/>
                </a:solidFill>
              </a:rPr>
              <a:t/>
            </a:r>
            <a:br>
              <a:rPr lang="en-US" altLang="ko-KR" sz="1100" b="1" dirty="0">
                <a:solidFill>
                  <a:srgbClr val="3D3C3E"/>
                </a:solidFill>
              </a:rPr>
            </a:br>
            <a:endParaRPr lang="ko-KR" altLang="en-US" sz="1100" dirty="0"/>
          </a:p>
        </p:txBody>
      </p:sp>
      <p:sp>
        <p:nvSpPr>
          <p:cNvPr id="3" name="TextBox 2"/>
          <p:cNvSpPr txBox="1"/>
          <p:nvPr/>
        </p:nvSpPr>
        <p:spPr>
          <a:xfrm>
            <a:off x="876300" y="2524125"/>
            <a:ext cx="125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학생</a:t>
            </a:r>
            <a:endParaRPr lang="ko-KR" alt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02684" y="638175"/>
            <a:ext cx="5810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요구사항 분석 및 구현 방향설정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7254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요구사항 분석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876300" y="1164247"/>
            <a:ext cx="7048500" cy="2028826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3D3C3E"/>
                </a:solidFill>
              </a:rPr>
              <a:t/>
            </a:r>
            <a:br>
              <a:rPr lang="en-US" altLang="ko-KR" sz="1100" b="1" dirty="0" smtClean="0">
                <a:solidFill>
                  <a:srgbClr val="3D3C3E"/>
                </a:solidFill>
              </a:rPr>
            </a:br>
            <a:r>
              <a:rPr lang="ko-KR" altLang="en-US" sz="1100" dirty="0" smtClean="0">
                <a:latin typeface="나눔고딕" panose="020B0600000101010101" charset="-127"/>
                <a:ea typeface="나눔고딕" panose="020B0600000101010101" charset="-127"/>
              </a:rPr>
              <a:t>개인정보</a:t>
            </a:r>
            <a:br>
              <a:rPr lang="ko-KR" altLang="en-US" sz="1100" dirty="0" smtClean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ko-KR" altLang="en-US" sz="1100" dirty="0" smtClean="0">
                <a:latin typeface="나눔고딕" panose="020B0600000101010101" charset="-127"/>
                <a:ea typeface="나눔고딕" panose="020B0600000101010101" charset="-127"/>
              </a:rPr>
              <a:t>      </a:t>
            </a:r>
            <a:r>
              <a:rPr lang="en-US" altLang="ko-KR" sz="1100" dirty="0" smtClean="0">
                <a:latin typeface="나눔고딕" panose="020B0600000101010101" charset="-127"/>
                <a:ea typeface="나눔고딕" panose="020B0600000101010101" charset="-127"/>
              </a:rPr>
              <a:t>-</a:t>
            </a:r>
            <a:r>
              <a:rPr lang="ko-KR" altLang="en-US" sz="1100" dirty="0" smtClean="0">
                <a:latin typeface="나눔고딕" panose="020B0600000101010101" charset="-127"/>
                <a:ea typeface="나눔고딕" panose="020B0600000101010101" charset="-127"/>
              </a:rPr>
              <a:t>주소</a:t>
            </a:r>
            <a:r>
              <a:rPr lang="en-US" altLang="ko-KR" sz="1100" dirty="0" smtClean="0">
                <a:latin typeface="나눔고딕" panose="020B0600000101010101" charset="-127"/>
                <a:ea typeface="나눔고딕" panose="020B0600000101010101" charset="-127"/>
              </a:rPr>
              <a:t>, email, </a:t>
            </a:r>
            <a:r>
              <a:rPr lang="ko-KR" altLang="en-US" sz="1100" dirty="0" smtClean="0">
                <a:latin typeface="나눔고딕" panose="020B0600000101010101" charset="-127"/>
                <a:ea typeface="나눔고딕" panose="020B0600000101010101" charset="-127"/>
              </a:rPr>
              <a:t>비밀번호 조회 및 변경 </a:t>
            </a:r>
            <a:r>
              <a:rPr lang="en-US" altLang="ko-KR" sz="1100" dirty="0" smtClean="0"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1100" dirty="0" smtClean="0">
                <a:latin typeface="나눔고딕" panose="020B0600000101010101" charset="-127"/>
                <a:ea typeface="나눔고딕" panose="020B0600000101010101" charset="-127"/>
              </a:rPr>
              <a:t>급여 조회</a:t>
            </a:r>
            <a:br>
              <a:rPr lang="ko-KR" altLang="en-US" sz="1100" dirty="0" smtClean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ko-KR" altLang="en-US" sz="1100" dirty="0" smtClean="0">
                <a:latin typeface="나눔고딕" panose="020B0600000101010101" charset="-127"/>
                <a:ea typeface="나눔고딕" panose="020B0600000101010101" charset="-127"/>
              </a:rPr>
              <a:t>      </a:t>
            </a:r>
            <a:r>
              <a:rPr lang="en-US" altLang="ko-KR" sz="1100" dirty="0" smtClean="0">
                <a:latin typeface="나눔고딕" panose="020B0600000101010101" charset="-127"/>
                <a:ea typeface="나눔고딕" panose="020B0600000101010101" charset="-127"/>
              </a:rPr>
              <a:t>-</a:t>
            </a:r>
            <a:r>
              <a:rPr lang="ko-KR" altLang="en-US" sz="1100" dirty="0" smtClean="0">
                <a:latin typeface="나눔고딕" panose="020B0600000101010101" charset="-127"/>
                <a:ea typeface="나눔고딕" panose="020B0600000101010101" charset="-127"/>
              </a:rPr>
              <a:t>급여 사항은 총무직원이 관리</a:t>
            </a:r>
            <a:br>
              <a:rPr lang="ko-KR" altLang="en-US" sz="1100" dirty="0" smtClean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ko-KR" altLang="en-US" sz="1100" dirty="0" smtClean="0">
                <a:latin typeface="나눔고딕" panose="020B0600000101010101" charset="-127"/>
                <a:ea typeface="나눔고딕" panose="020B0600000101010101" charset="-127"/>
              </a:rPr>
              <a:t>      </a:t>
            </a:r>
            <a:r>
              <a:rPr lang="en-US" altLang="ko-KR" sz="1100" dirty="0" smtClean="0">
                <a:latin typeface="나눔고딕" panose="020B0600000101010101" charset="-127"/>
                <a:ea typeface="나눔고딕" panose="020B0600000101010101" charset="-127"/>
              </a:rPr>
              <a:t>-</a:t>
            </a:r>
            <a:r>
              <a:rPr lang="ko-KR" altLang="en-US" sz="1100" dirty="0" smtClean="0">
                <a:latin typeface="나눔고딕" panose="020B0600000101010101" charset="-127"/>
                <a:ea typeface="나눔고딕" panose="020B0600000101010101" charset="-127"/>
              </a:rPr>
              <a:t>휴직신청</a:t>
            </a:r>
            <a:br>
              <a:rPr lang="ko-KR" altLang="en-US" sz="1100" dirty="0" smtClean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ko-KR" altLang="en-US" sz="1100" dirty="0" smtClean="0">
                <a:latin typeface="나눔고딕" panose="020B0600000101010101" charset="-127"/>
                <a:ea typeface="나눔고딕" panose="020B0600000101010101" charset="-127"/>
              </a:rPr>
              <a:t>수업관리</a:t>
            </a:r>
            <a:br>
              <a:rPr lang="ko-KR" altLang="en-US" sz="1100" dirty="0" smtClean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ko-KR" altLang="en-US" sz="1100" dirty="0" smtClean="0">
                <a:latin typeface="나눔고딕" panose="020B0600000101010101" charset="-127"/>
                <a:ea typeface="나눔고딕" panose="020B0600000101010101" charset="-127"/>
              </a:rPr>
              <a:t>       </a:t>
            </a:r>
            <a:r>
              <a:rPr lang="en-US" altLang="ko-KR" sz="1100" dirty="0" smtClean="0">
                <a:latin typeface="나눔고딕" panose="020B0600000101010101" charset="-127"/>
                <a:ea typeface="나눔고딕" panose="020B0600000101010101" charset="-127"/>
              </a:rPr>
              <a:t>-</a:t>
            </a:r>
            <a:r>
              <a:rPr lang="ko-KR" altLang="en-US" sz="1100" dirty="0" smtClean="0">
                <a:latin typeface="나눔고딕" panose="020B0600000101010101" charset="-127"/>
                <a:ea typeface="나눔고딕" panose="020B0600000101010101" charset="-127"/>
              </a:rPr>
              <a:t>담당수업 관리</a:t>
            </a:r>
            <a:r>
              <a:rPr lang="en-US" altLang="ko-KR" sz="1100" dirty="0" smtClean="0"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1100" dirty="0" smtClean="0">
                <a:latin typeface="나눔고딕" panose="020B0600000101010101" charset="-127"/>
                <a:ea typeface="나눔고딕" panose="020B0600000101010101" charset="-127"/>
              </a:rPr>
              <a:t>강의계획서 업로드 및 학생 조회</a:t>
            </a:r>
            <a:r>
              <a:rPr lang="en-US" altLang="ko-KR" sz="1100" dirty="0" smtClean="0">
                <a:latin typeface="나눔고딕" panose="020B0600000101010101" charset="-127"/>
                <a:ea typeface="나눔고딕" panose="020B0600000101010101" charset="-127"/>
              </a:rPr>
              <a:t>)</a:t>
            </a:r>
            <a:br>
              <a:rPr lang="en-US" altLang="ko-KR" sz="1100" dirty="0" smtClean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en-US" altLang="ko-KR" sz="1100" dirty="0" smtClean="0">
                <a:latin typeface="나눔고딕" panose="020B0600000101010101" charset="-127"/>
                <a:ea typeface="나눔고딕" panose="020B0600000101010101" charset="-127"/>
              </a:rPr>
              <a:t>       -</a:t>
            </a:r>
            <a:r>
              <a:rPr lang="ko-KR" altLang="en-US" sz="1100" dirty="0" smtClean="0">
                <a:latin typeface="나눔고딕" panose="020B0600000101010101" charset="-127"/>
                <a:ea typeface="나눔고딕" panose="020B0600000101010101" charset="-127"/>
              </a:rPr>
              <a:t>학점부여</a:t>
            </a:r>
            <a:r>
              <a:rPr lang="en-US" altLang="ko-KR" sz="1100" dirty="0" smtClean="0">
                <a:latin typeface="나눔고딕" panose="020B0600000101010101" charset="-127"/>
                <a:ea typeface="나눔고딕" panose="020B0600000101010101" charset="-127"/>
              </a:rPr>
              <a:t/>
            </a:r>
            <a:br>
              <a:rPr lang="en-US" altLang="ko-KR" sz="1100" dirty="0" smtClean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en-US" altLang="ko-KR" sz="1100" dirty="0" smtClean="0">
                <a:latin typeface="나눔고딕" panose="020B0600000101010101" charset="-127"/>
                <a:ea typeface="나눔고딕" panose="020B0600000101010101" charset="-127"/>
              </a:rPr>
              <a:t/>
            </a:r>
            <a:br>
              <a:rPr lang="en-US" altLang="ko-KR" sz="1100" dirty="0" smtClean="0">
                <a:latin typeface="나눔고딕" panose="020B0600000101010101" charset="-127"/>
                <a:ea typeface="나눔고딕" panose="020B0600000101010101" charset="-127"/>
              </a:rPr>
            </a:br>
            <a:endParaRPr lang="en-US" altLang="ko-KR" sz="1100" b="1" dirty="0">
              <a:solidFill>
                <a:srgbClr val="3D3C3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2453" y="764137"/>
            <a:ext cx="3502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교수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0636" y="3158609"/>
            <a:ext cx="1732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관리직원</a:t>
            </a:r>
            <a:endParaRPr lang="ko-KR" alt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15850" y="3568244"/>
            <a:ext cx="299894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/>
            </a:r>
            <a:b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총무직원</a:t>
            </a:r>
            <a:b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    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>-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등록금 관리</a:t>
            </a:r>
            <a:b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    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>-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장학금 관리</a:t>
            </a:r>
            <a:b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    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>-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교수 급여 관리</a:t>
            </a:r>
            <a:b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학적 직원</a:t>
            </a:r>
            <a:b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    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>-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모든 기능 관리가능 </a:t>
            </a:r>
            <a:b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    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>-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휴학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복학 관리 </a:t>
            </a:r>
            <a:b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    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>-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수강생 신상조회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성적조회</a:t>
            </a:r>
            <a:b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    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>-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교양 강의인원 조정</a:t>
            </a:r>
            <a:b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학과조교</a:t>
            </a:r>
            <a:b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    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>-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전과 신청관리</a:t>
            </a:r>
            <a:b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</a:b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     </a:t>
            </a:r>
            <a:r>
              <a:rPr lang="en-US" altLang="ko-KR" sz="1100" dirty="0">
                <a:latin typeface="나눔고딕" panose="020B0600000101010101" charset="-127"/>
                <a:ea typeface="나눔고딕" panose="020B0600000101010101" charset="-127"/>
              </a:rPr>
              <a:t>-</a:t>
            </a:r>
            <a:r>
              <a:rPr lang="ko-KR" altLang="en-US" sz="1100" dirty="0">
                <a:latin typeface="나눔고딕" panose="020B0600000101010101" charset="-127"/>
                <a:ea typeface="나눔고딕" panose="020B0600000101010101" charset="-127"/>
              </a:rPr>
              <a:t>전공수업 관리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287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요구사항 분석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505751"/>
              </p:ext>
            </p:extLst>
          </p:nvPr>
        </p:nvGraphicFramePr>
        <p:xfrm>
          <a:off x="364803" y="781395"/>
          <a:ext cx="8406000" cy="362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0891"/>
                <a:gridCol w="1723259"/>
                <a:gridCol w="5381850"/>
              </a:tblGrid>
              <a:tr h="53201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/>
                        <a:t>공통</a:t>
                      </a:r>
                      <a:endParaRPr lang="ko-KR" alt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625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분류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기능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요구사항 설명</a:t>
                      </a:r>
                      <a:endParaRPr lang="ko-KR" altLang="en-US" sz="1800" b="1" dirty="0"/>
                    </a:p>
                  </a:txBody>
                  <a:tcPr/>
                </a:tc>
              </a:tr>
              <a:tr h="1263535">
                <a:tc rowSpan="3">
                  <a:txBody>
                    <a:bodyPr/>
                    <a:lstStyle/>
                    <a:p>
                      <a:pPr latinLnBrk="1"/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endParaRPr lang="en-US" altLang="ko-KR" sz="1400" dirty="0" smtClean="0"/>
                    </a:p>
                    <a:p>
                      <a:pPr latinLnBrk="1"/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회원 관리</a:t>
                      </a:r>
                      <a:endParaRPr lang="en-US" altLang="ko-KR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로그인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회원가입이 별도로 없어 최초 비밀번호는 생년월일로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/>
                      </a:r>
                      <a:b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설정하여야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로그인 시 부여된 코드에 따라 로그인후 보여지는 페이지의 </a:t>
                      </a: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l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기능이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달라야한다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학생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직원에 필요한 기능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아이디찾기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학번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휴대폰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이메일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인증 등으로 찾을 수 있어야 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28655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비밀번호찾기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109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SMS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기능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SMS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전송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목적에 따른 양식이 제공되어야 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목적에 따른 전송 대상이 제공되어야 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6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요구사항 분석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730217"/>
              </p:ext>
            </p:extLst>
          </p:nvPr>
        </p:nvGraphicFramePr>
        <p:xfrm>
          <a:off x="364803" y="781395"/>
          <a:ext cx="8406000" cy="362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0891"/>
                <a:gridCol w="1723259"/>
                <a:gridCol w="5381850"/>
              </a:tblGrid>
              <a:tr h="53201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/>
                        <a:t>공통</a:t>
                      </a:r>
                      <a:endParaRPr lang="ko-KR" alt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625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분류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기능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요구사항 설명</a:t>
                      </a:r>
                      <a:endParaRPr lang="ko-KR" altLang="en-US" sz="1800" b="1" dirty="0"/>
                    </a:p>
                  </a:txBody>
                  <a:tcPr/>
                </a:tc>
              </a:tr>
              <a:tr h="1263535">
                <a:tc rowSpan="3">
                  <a:txBody>
                    <a:bodyPr/>
                    <a:lstStyle/>
                    <a:p>
                      <a:pPr latinLnBrk="1"/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endParaRPr lang="en-US" altLang="ko-KR" sz="1400" dirty="0" smtClean="0"/>
                    </a:p>
                    <a:p>
                      <a:pPr latinLnBrk="1"/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회원 관리</a:t>
                      </a:r>
                      <a:endParaRPr lang="en-US" altLang="ko-KR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로그인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회원가입이 별도로 없어 최초 비밀번호는 생년월일로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/>
                      </a:r>
                      <a:b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설정하여야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로그인 시 부여된 코드에 따라 로그인후 보여지는 페이지의 </a:t>
                      </a: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l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기능이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달라야한다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학생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직원에 필요한 기능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아이디찾기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학번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휴대폰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이메일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인증 등으로 찾을 수 있어야 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28655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비밀번호찾기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109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SMS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기능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SMS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전송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목적에 따른 양식이 제공되어야 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목적에 따른 전송 대상이 제공되어야 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583967"/>
              </p:ext>
            </p:extLst>
          </p:nvPr>
        </p:nvGraphicFramePr>
        <p:xfrm>
          <a:off x="364804" y="781396"/>
          <a:ext cx="8405999" cy="566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496"/>
                <a:gridCol w="1766662"/>
                <a:gridCol w="5606841"/>
              </a:tblGrid>
              <a:tr h="35236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/>
                        <a:t>학생</a:t>
                      </a:r>
                      <a:endParaRPr lang="ko-KR" alt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기능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요구사항설명</a:t>
                      </a:r>
                    </a:p>
                  </a:txBody>
                  <a:tcPr marL="7620" marR="7620" marT="7620" marB="0" anchor="ctr"/>
                </a:tc>
              </a:tr>
              <a:tr h="3708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개인정보</a:t>
                      </a:r>
                      <a:b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관리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학사일정조회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현재까지 진행된 학사일정을 조회할 수 있어야한다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.(2010~2017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신상정보관리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기본정보를 제외 한 신상정보만 수정이 가능하다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나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로그인 시 사용되는 비밀번호를 변경 할 수 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·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복학 신청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신청 및 취소는 할 수 있으나 학과 또는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학적팀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승인이 있어야 </a:t>
                      </a:r>
                      <a:b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처리 되어야 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신청에 필요한 서류를 업로드 할 수 있어야 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현재까지 진행 된 변동이력을 볼 수 있어야 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등록금정보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납부 된 등록금 내역을 볼 수 있고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납부 해야 할 등록금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내역을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/>
                      </a:r>
                      <a:b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조회 할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있어야 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장학금수혜내역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수혜받은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장학금액과 사유를 조회할 수 있어야 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성적</a:t>
                      </a:r>
                      <a:b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관리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이번 학기 성적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성적 확인 및 이의 신청기간에만 확인 할 수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있어야한다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(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학적팀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관리자가 기간을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설정할수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있어야한다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.)</a:t>
                      </a:r>
                      <a:b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이의 신청을 도울 수 있게 해당 하는 성적에 과목을 클릭하면 </a:t>
                      </a:r>
                      <a:b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교수가 설정 한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이메일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주소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전화번호를 보여준다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총 학기 성적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이번 학기 성적을 제외한 학년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학기별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성적과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총학기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성적이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/>
                      </a:r>
                      <a:b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구분되어 볼 수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있어야 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학기별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성적을 클릭하면 해당학기에 상세성적을 볼 수 있어야 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졸업에 필요한 전공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교양 등 필요한 학점이 자동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계산되어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/>
                      </a:r>
                      <a:b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볼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있어야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강의 평가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현재 수강하고 있는 강의만 강의 평가를 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959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주제선정</a:t>
            </a:r>
            <a:r>
              <a:rPr lang="en-US" altLang="ko-KR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&amp;</a:t>
            </a: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시나리오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유사사이트 조사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페르소나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요구사항 정의서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ProtoType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사이트맵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</a:t>
            </a: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드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 smtClean="0">
                <a:solidFill>
                  <a:srgbClr val="1D314E"/>
                </a:solidFill>
              </a:rPr>
              <a:t>목차</a:t>
            </a:r>
            <a:endParaRPr lang="ko-KR" altLang="en-US" sz="2800" b="1">
              <a:solidFill>
                <a:srgbClr val="1D314E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361472" y="39888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364474" y="442178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366713" y="48397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366713" y="52715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525" y="194945"/>
            <a:ext cx="1584325" cy="215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요구사항 분석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490" y="548005"/>
            <a:ext cx="840613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389150"/>
              </p:ext>
            </p:extLst>
          </p:nvPr>
        </p:nvGraphicFramePr>
        <p:xfrm>
          <a:off x="364803" y="781395"/>
          <a:ext cx="8406000" cy="362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0891"/>
                <a:gridCol w="1723259"/>
                <a:gridCol w="5381850"/>
              </a:tblGrid>
              <a:tr h="53201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/>
                        <a:t>공통</a:t>
                      </a:r>
                      <a:endParaRPr lang="ko-KR" alt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625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분류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기능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요구사항 설명</a:t>
                      </a:r>
                      <a:endParaRPr lang="ko-KR" altLang="en-US" sz="1800" b="1" dirty="0"/>
                    </a:p>
                  </a:txBody>
                  <a:tcPr/>
                </a:tc>
              </a:tr>
              <a:tr h="1263535">
                <a:tc rowSpan="3">
                  <a:txBody>
                    <a:bodyPr/>
                    <a:lstStyle/>
                    <a:p>
                      <a:pPr latinLnBrk="1"/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endParaRPr lang="en-US" altLang="ko-KR" sz="1400" dirty="0" smtClean="0"/>
                    </a:p>
                    <a:p>
                      <a:pPr latinLnBrk="1"/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회원 관리</a:t>
                      </a:r>
                      <a:endParaRPr lang="en-US" altLang="ko-KR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로그인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회원가입이 별도로 없어 최초 비밀번호는 생년월일로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/>
                      </a:r>
                      <a:b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설정하여야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로그인 시 부여된 코드에 따라 로그인후 보여지는 페이지의 </a:t>
                      </a: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l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  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기능이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달라야한다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학생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직원에 필요한 기능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아이디찾기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학번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휴대폰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이메일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인증 등으로 찾을 수 있어야 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28655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비밀번호찾기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109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SMS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기능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SMS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전송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목적에 따른 양식이 제공되어야 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목적에 따른 전송 대상이 제공되어야 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64490" y="781685"/>
          <a:ext cx="8406130" cy="4893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10"/>
                <a:gridCol w="1766570"/>
                <a:gridCol w="5607050"/>
              </a:tblGrid>
              <a:tr h="521970">
                <a:tc gridSpan="3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800" b="1" kern="1200" dirty="0" smtClean="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학생</a:t>
                      </a:r>
                      <a:endParaRPr lang="ko-KR" altLang="en-US" sz="2800" b="1" kern="1200" dirty="0" smtClean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defTabSz="914400" eaLnBrk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분류</a:t>
                      </a:r>
                      <a:endParaRPr lang="ko-KR" altLang="en-US" sz="1800" b="1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</a:t>
                      </a:r>
                      <a:endParaRPr lang="ko-KR" altLang="en-US" sz="1800" b="1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요구사항설명</a:t>
                      </a:r>
                      <a:endParaRPr lang="ko-KR" altLang="en-US" sz="1800" b="1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438150">
                <a:tc rowSpan="4">
                  <a:txBody>
                    <a:bodyPr/>
                    <a:lstStyle/>
                    <a:p>
                      <a:pPr marL="0" indent="0" algn="ctr" defTabSz="914400" eaLnBrk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수강관리</a:t>
                      </a:r>
                      <a:endParaRPr lang="ko-KR" altLang="en-US" sz="140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강의계획서 조회</a:t>
                      </a:r>
                      <a:endParaRPr lang="ko-KR" altLang="en-US" sz="140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가. 현재까지 진행된 강의계획서 조회 및 다운로드를 할 수 있어야</a:t>
                      </a:r>
                      <a:b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한다. (2010~2017년)</a:t>
                      </a:r>
                      <a:endParaRPr lang="ko-KR" altLang="en-US" sz="140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72974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수강신청</a:t>
                      </a:r>
                      <a:endParaRPr lang="ko-KR" altLang="en-US" sz="140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가. 전공, 교양 분류해서 신청할 수 있는 강의를 조회할 수 있어야 한다.</a:t>
                      </a:r>
                      <a:b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나. 강의명, 강의시간, 강의분류, 강의교수, 강의실, 학점, 현재 신청인원                        </a:t>
                      </a:r>
                      <a:b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및 정원을 표시 해 주어야한다.</a:t>
                      </a:r>
                      <a:b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다. 신청한 강의가 이전에 신청한 강의면 재수강할 의사를 물어보고 </a:t>
                      </a:r>
                      <a:b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신청할 수 있어야 한다.</a:t>
                      </a:r>
                      <a:b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라. 신청할 수 있는 정원이 초과, 학점을 초과, 시간 중복 과목 중복을 제외하고 </a:t>
                      </a:r>
                      <a:b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신청할 수 있어야 한다.</a:t>
                      </a:r>
                      <a:endParaRPr lang="ko-KR" altLang="en-US" sz="140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6534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수강신청 내역조회/취소</a:t>
                      </a:r>
                      <a:endParaRPr lang="ko-KR" altLang="en-US" sz="140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가. 현재까지 신청한 내역을 볼 수 있어야 한다.</a:t>
                      </a:r>
                      <a:b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나. 신청한 강의를 취소할 수 있어야 한다.</a:t>
                      </a:r>
                      <a:b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다. 신청한 내역을 출력할 수 있다.</a:t>
                      </a:r>
                      <a:endParaRPr lang="ko-KR" altLang="en-US" sz="140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신청시간표</a:t>
                      </a:r>
                      <a:endParaRPr lang="ko-KR" altLang="en-US" sz="140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가. 신청한 강의내역에 맞게 시간표틀에 표시 해주어야 한다.</a:t>
                      </a:r>
                      <a:endParaRPr lang="ko-KR" altLang="en-US" sz="140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marL="0" indent="0" algn="ctr" defTabSz="914400" eaLnBrk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친구관리</a:t>
                      </a:r>
                      <a:endParaRPr lang="ko-KR" altLang="en-US" sz="140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 및 추가</a:t>
                      </a:r>
                      <a:endParaRPr lang="ko-KR" altLang="en-US" sz="140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가. 학번으로 검색하여 신청, 상대방이 수락 해야 한다.</a:t>
                      </a:r>
                      <a:endParaRPr lang="ko-KR" altLang="en-US" sz="140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43815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친구목록보기</a:t>
                      </a:r>
                      <a:endParaRPr lang="ko-KR" altLang="en-US" sz="140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가. 친구등록된 사람의 목록을 볼 수 있고 그들의 시간표를 </a:t>
                      </a:r>
                      <a:b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lang="en-US" altLang="ko-KR" sz="14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조회 할 수 있다.</a:t>
                      </a:r>
                      <a:endParaRPr lang="ko-KR" altLang="en-US" sz="140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65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요구사항 분석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665647"/>
              </p:ext>
            </p:extLst>
          </p:nvPr>
        </p:nvGraphicFramePr>
        <p:xfrm>
          <a:off x="364803" y="852516"/>
          <a:ext cx="8405999" cy="345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496"/>
                <a:gridCol w="1766662"/>
                <a:gridCol w="5606841"/>
              </a:tblGrid>
              <a:tr h="35236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/>
                        <a:t>교수</a:t>
                      </a:r>
                      <a:endParaRPr lang="ko-KR" alt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기능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요구사항설명</a:t>
                      </a:r>
                    </a:p>
                  </a:txBody>
                  <a:tcPr marL="7620" marR="7620" marT="7620" marB="0"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개인정보</a:t>
                      </a:r>
                      <a:b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관리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신상정보관리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기본정보를 제외 한 신상정보만 수정이 가능하다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로그인 시 사용되는 비밀번호를 변경 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급여관리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 단위로 급여를 조회할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7084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강의관리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강의계획서 작성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강의계획서 양식이 제공되어야 한다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강의 관리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해당학기의 담당 강의 목록을 조회할 수 있어야 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나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강의를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선택시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해당 강의의 수강생 목록을 조회할 수 있다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b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담당 강의 수강생들에게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SMS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를 전송할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성적 관리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성적을 부여시 제한 학점을 고려할 수 있어야 한다</a:t>
                      </a:r>
                      <a:r>
                        <a:rPr lang="en-US" altLang="ko-KR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강의 평가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학생들의 강의 평가에 대한 결과를 볼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78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요구사항 분석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57427"/>
              </p:ext>
            </p:extLst>
          </p:nvPr>
        </p:nvGraphicFramePr>
        <p:xfrm>
          <a:off x="364803" y="781395"/>
          <a:ext cx="8406000" cy="362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0891"/>
                <a:gridCol w="1723259"/>
                <a:gridCol w="5381850"/>
              </a:tblGrid>
              <a:tr h="53201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/>
                        <a:t>총무부</a:t>
                      </a:r>
                      <a:endParaRPr lang="ko-KR" alt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625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분류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기능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요구사항 설명</a:t>
                      </a:r>
                      <a:endParaRPr lang="ko-KR" altLang="en-US" sz="1800" b="1" dirty="0"/>
                    </a:p>
                  </a:txBody>
                  <a:tcPr/>
                </a:tc>
              </a:tr>
              <a:tr h="12635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등록금 관리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납부내역 조회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학번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이름으로 해당학생의 납부내역을 조회 할 수 있어야 한다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나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납부 유무로 학생목록을 조회 할 수 있어야 한다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SMS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전송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학생에게 납부 결과를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SMS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로 전송 할 수 있어야 한다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2865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장학금 관리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수혜 내역 조회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학번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이름으로 해당학생의 수혜내역을 조회 할 수 있어야 한다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710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장학금 지급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장학내역이 자동으로 등록금에서 차감되어야 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06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요구사항 분석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474947"/>
              </p:ext>
            </p:extLst>
          </p:nvPr>
        </p:nvGraphicFramePr>
        <p:xfrm>
          <a:off x="364803" y="781395"/>
          <a:ext cx="8406000" cy="3689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0891"/>
                <a:gridCol w="1723259"/>
                <a:gridCol w="5381850"/>
              </a:tblGrid>
              <a:tr h="53201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 smtClean="0"/>
                        <a:t>학적팀</a:t>
                      </a:r>
                      <a:endParaRPr lang="ko-KR" alt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625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분류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기능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요구사항 설명</a:t>
                      </a:r>
                      <a:endParaRPr lang="ko-KR" altLang="en-US" sz="1800" b="1" dirty="0"/>
                    </a:p>
                  </a:txBody>
                  <a:tcPr/>
                </a:tc>
              </a:tr>
              <a:tr h="126353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조회 기능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학생정보 조회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학생의 기본 정보를 수정 할 수 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나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학생의 성적을 조회 할 수 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학생의 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복학 신청을 확인 후 승인 할 수 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교수 정보 조회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교수의 기본 정보를 수정 할 수 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나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담당강의 목록을 확인 할 수 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2865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직원 정보 조회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직원의 기본 정보를 수정 할 수 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7109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공지사항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공지사항 게시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/>
                      </a:r>
                      <a:b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및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공지사항을 게시 및 삭제 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00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en-US" altLang="ko-KR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ProtoType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547810" y="2826327"/>
            <a:ext cx="4039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err="1" smtClean="0">
                <a:hlinkClick r:id="rId3"/>
              </a:rPr>
              <a:t>ProtoType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72835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37664" y="1622358"/>
            <a:ext cx="14401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4562283" y="2087434"/>
            <a:ext cx="9717" cy="1440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331640" y="3527594"/>
            <a:ext cx="64807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31640" y="3527594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812360" y="3527594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491880" y="3527594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652120" y="3527594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1560" y="4263479"/>
            <a:ext cx="14401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학생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71800" y="4263478"/>
            <a:ext cx="14401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32040" y="4263479"/>
            <a:ext cx="14401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92280" y="4263479"/>
            <a:ext cx="14401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적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7. </a:t>
            </a:r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사이트맵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74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167232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5060" y="1657753"/>
            <a:ext cx="2146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학사 일정 조회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신상 정보 관리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err="1" smtClean="0">
                <a:latin typeface="배달의민족 도현" pitchFamily="50" charset="-127"/>
                <a:ea typeface="배달의민족 도현" pitchFamily="50" charset="-127"/>
              </a:rPr>
              <a:t>휴</a:t>
            </a: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u="sng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복학 신청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31840" y="1689170"/>
            <a:ext cx="2160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이번 학기 성적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총 학기 성적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12160" y="1283568"/>
            <a:ext cx="28803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수강관리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2160" y="1690551"/>
            <a:ext cx="28692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강의계획서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수강신청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이번 학기 신청 내역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이번 학기 시간표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 smtClean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31841" y="4194954"/>
            <a:ext cx="2160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친구 검색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친구 목록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1840" y="1283568"/>
            <a:ext cx="21602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성적관리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5060" y="1283568"/>
            <a:ext cx="2146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개인정보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31840" y="3825622"/>
            <a:ext cx="21602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친구관</a:t>
            </a:r>
            <a:r>
              <a:rPr lang="ko-KR" altLang="en-US" dirty="0">
                <a:latin typeface="배달의민족 도현" pitchFamily="50" charset="-127"/>
                <a:ea typeface="배달의민족 도현" pitchFamily="50" charset="-127"/>
              </a:rPr>
              <a:t>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1520" y="836712"/>
            <a:ext cx="73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학생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7. </a:t>
            </a:r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사이트맵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63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836712"/>
            <a:ext cx="73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교</a:t>
            </a:r>
            <a:r>
              <a:rPr lang="ko-KR" altLang="en-US" dirty="0">
                <a:latin typeface="배달의민족 도현" pitchFamily="50" charset="-127"/>
                <a:ea typeface="배달의민족 도현" pitchFamily="50" charset="-127"/>
              </a:rPr>
              <a:t>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8904" y="2211829"/>
            <a:ext cx="2148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신상 정보관리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급여 관리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강의계획</a:t>
            </a:r>
            <a:r>
              <a:rPr lang="ko-KR" altLang="en-US" u="sng" dirty="0">
                <a:latin typeface="배달의민족 도현" pitchFamily="50" charset="-127"/>
                <a:ea typeface="배달의민족 도현" pitchFamily="50" charset="-127"/>
              </a:rPr>
              <a:t>서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2161" y="2211829"/>
            <a:ext cx="21602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성적관</a:t>
            </a:r>
            <a:r>
              <a:rPr lang="ko-KR" altLang="en-US" u="sng" dirty="0">
                <a:latin typeface="배달의민족 도현" pitchFamily="50" charset="-127"/>
                <a:ea typeface="배달의민족 도현" pitchFamily="50" charset="-127"/>
              </a:rPr>
              <a:t>리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강의관리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강의평</a:t>
            </a:r>
            <a:r>
              <a:rPr lang="ko-KR" altLang="en-US" u="sng" dirty="0">
                <a:latin typeface="배달의민족 도현" pitchFamily="50" charset="-127"/>
                <a:ea typeface="배달의민족 도현" pitchFamily="50" charset="-127"/>
              </a:rPr>
              <a:t>가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4195" y="1839450"/>
            <a:ext cx="21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개인정보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2160" y="1842497"/>
            <a:ext cx="21602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강의관</a:t>
            </a:r>
            <a:r>
              <a:rPr lang="ko-KR" altLang="en-US" dirty="0">
                <a:latin typeface="배달의민족 도현" pitchFamily="50" charset="-127"/>
                <a:ea typeface="배달의민족 도현" pitchFamily="50" charset="-127"/>
              </a:rPr>
              <a:t>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7. </a:t>
            </a:r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사이트맵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71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48904" y="1777029"/>
            <a:ext cx="2148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등록금 관리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장학금 관리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9462" y="1397287"/>
            <a:ext cx="21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총</a:t>
            </a:r>
            <a:r>
              <a:rPr lang="ko-KR" altLang="en-US" dirty="0">
                <a:latin typeface="배달의민족 도현" pitchFamily="50" charset="-127"/>
                <a:ea typeface="배달의민족 도현" pitchFamily="50" charset="-127"/>
              </a:rPr>
              <a:t>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2160" y="1785005"/>
            <a:ext cx="21482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학생 정보 조회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신상 정보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성적 관리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u="sng" dirty="0" err="1" smtClean="0">
                <a:latin typeface="배달의민족 도현" pitchFamily="50" charset="-127"/>
                <a:ea typeface="배달의민족 도현" pitchFamily="50" charset="-127"/>
              </a:rPr>
              <a:t>휴</a:t>
            </a: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u="sng" dirty="0" smtClean="0">
                <a:latin typeface="배달의민족 도현" pitchFamily="50" charset="-127"/>
                <a:ea typeface="배달의민족 도현" pitchFamily="50" charset="-127"/>
              </a:rPr>
              <a:t>/ </a:t>
            </a: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복학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교수 정보 조회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신상 정보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강의 관리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공지사항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u="sng" dirty="0" smtClean="0">
                <a:latin typeface="배달의민족 도현" pitchFamily="50" charset="-127"/>
                <a:ea typeface="배달의민족 도현" pitchFamily="50" charset="-127"/>
              </a:rPr>
              <a:t>수업 관리</a:t>
            </a:r>
            <a:endParaRPr lang="en-US" altLang="ko-KR" u="sng" dirty="0" smtClean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2160" y="1407697"/>
            <a:ext cx="21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학</a:t>
            </a:r>
            <a:r>
              <a:rPr lang="ko-KR" altLang="en-US" dirty="0">
                <a:latin typeface="배달의민족 도현" pitchFamily="50" charset="-127"/>
                <a:ea typeface="배달의민족 도현" pitchFamily="50" charset="-127"/>
              </a:rPr>
              <a:t>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1520" y="836712"/>
            <a:ext cx="73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직원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7. </a:t>
            </a:r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사이트맵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3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8.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개념 클래스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75" y="635000"/>
            <a:ext cx="8781256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7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주제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&amp;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시나리오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15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600" y="2104005"/>
            <a:ext cx="4668203" cy="201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8638" y="799068"/>
            <a:ext cx="6566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IT</a:t>
            </a:r>
            <a:r>
              <a:rPr lang="ko-KR" altLang="en-US" sz="2800" b="1" dirty="0" smtClean="0"/>
              <a:t>교육의 중심 </a:t>
            </a:r>
            <a:r>
              <a:rPr lang="ko-KR" altLang="en-US" sz="2800" b="1" dirty="0" err="1" smtClean="0"/>
              <a:t>쌍용전문대학교</a:t>
            </a:r>
            <a:r>
              <a:rPr lang="ko-KR" altLang="en-US" sz="2800" b="1" dirty="0" smtClean="0"/>
              <a:t> 설립</a:t>
            </a:r>
            <a:r>
              <a:rPr lang="en-US" altLang="ko-KR" sz="2800" b="1" dirty="0" smtClean="0"/>
              <a:t>!</a:t>
            </a:r>
            <a:endParaRPr lang="ko-KR" alt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7357" y="1820544"/>
            <a:ext cx="36352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IT</a:t>
            </a:r>
            <a:r>
              <a:rPr lang="ko-KR" altLang="en-US" dirty="0" smtClean="0"/>
              <a:t>교육의 중요성이 나날이 커감에 따라 기존의 노하우를 바탕으로 </a:t>
            </a:r>
            <a:r>
              <a:rPr lang="ko-KR" altLang="en-US" dirty="0" err="1" smtClean="0"/>
              <a:t>쌍용</a:t>
            </a:r>
            <a:r>
              <a:rPr lang="ko-KR" altLang="en-US" dirty="0" smtClean="0"/>
              <a:t> 교육센터가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전문 대학교를 설립하게 되었다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기존의 교육센터 홈페이지로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대학에서 처리하는 업무 시스템을 구현하기 힘들기 때문에 새로운 웹 페이지가 필요하게 되었다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7357" y="4405867"/>
            <a:ext cx="8088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그래서 기존의 타 대학 학사정보시스템 </a:t>
            </a:r>
            <a:r>
              <a:rPr lang="ko-KR" altLang="en-US" dirty="0"/>
              <a:t>사이트를 </a:t>
            </a:r>
          </a:p>
          <a:p>
            <a:r>
              <a:rPr lang="ko-KR" altLang="en-US" dirty="0"/>
              <a:t>참고하여 </a:t>
            </a:r>
            <a:r>
              <a:rPr lang="ko-KR" altLang="en-US" dirty="0" err="1" smtClean="0"/>
              <a:t>쌍용전문대</a:t>
            </a:r>
            <a:r>
              <a:rPr lang="ko-KR" altLang="en-US" dirty="0" smtClean="0"/>
              <a:t> </a:t>
            </a:r>
            <a:r>
              <a:rPr lang="ko-KR" altLang="en-US" dirty="0"/>
              <a:t>만의 고유한 학사정보시스템을 구축할 계획이다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983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9.</a:t>
            </a:r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케이스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242523" y="2238375"/>
            <a:ext cx="1210216" cy="2047875"/>
            <a:chOff x="742950" y="2238375"/>
            <a:chExt cx="1266825" cy="2781302"/>
          </a:xfrm>
        </p:grpSpPr>
        <p:sp>
          <p:nvSpPr>
            <p:cNvPr id="2" name="타원 1"/>
            <p:cNvSpPr/>
            <p:nvPr/>
          </p:nvSpPr>
          <p:spPr>
            <a:xfrm>
              <a:off x="1055543" y="2238375"/>
              <a:ext cx="668482" cy="6572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742950" y="3238500"/>
              <a:ext cx="12668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>
              <a:stCxn id="2" idx="4"/>
            </p:cNvCxnSpPr>
            <p:nvPr/>
          </p:nvCxnSpPr>
          <p:spPr>
            <a:xfrm flipH="1">
              <a:off x="1383073" y="2895600"/>
              <a:ext cx="6711" cy="11715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H="1">
              <a:off x="753016" y="4067177"/>
              <a:ext cx="640123" cy="9525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386428" y="4067175"/>
              <a:ext cx="566738" cy="9525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그룹 83"/>
          <p:cNvGrpSpPr/>
          <p:nvPr/>
        </p:nvGrpSpPr>
        <p:grpSpPr>
          <a:xfrm>
            <a:off x="5028509" y="799203"/>
            <a:ext cx="3382066" cy="4896748"/>
            <a:chOff x="3062287" y="796104"/>
            <a:chExt cx="5614988" cy="5166547"/>
          </a:xfrm>
        </p:grpSpPr>
        <p:grpSp>
          <p:nvGrpSpPr>
            <p:cNvPr id="44" name="그룹 43"/>
            <p:cNvGrpSpPr/>
            <p:nvPr/>
          </p:nvGrpSpPr>
          <p:grpSpPr>
            <a:xfrm>
              <a:off x="5521043" y="796104"/>
              <a:ext cx="709284" cy="1137472"/>
              <a:chOff x="742950" y="2238375"/>
              <a:chExt cx="1266825" cy="2781302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55543" y="2238375"/>
                <a:ext cx="668482" cy="6572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742950" y="3238500"/>
                <a:ext cx="126682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>
                <a:stCxn id="45" idx="4"/>
              </p:cNvCxnSpPr>
              <p:nvPr/>
            </p:nvCxnSpPr>
            <p:spPr>
              <a:xfrm flipH="1">
                <a:off x="1383073" y="2895600"/>
                <a:ext cx="6711" cy="117157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 flipH="1">
                <a:off x="753016" y="4067177"/>
                <a:ext cx="640123" cy="9525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1386428" y="4067175"/>
                <a:ext cx="566738" cy="9525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/>
            <p:cNvGrpSpPr/>
            <p:nvPr/>
          </p:nvGrpSpPr>
          <p:grpSpPr>
            <a:xfrm>
              <a:off x="5489349" y="2016134"/>
              <a:ext cx="709284" cy="1137472"/>
              <a:chOff x="742950" y="2238375"/>
              <a:chExt cx="1266825" cy="2781302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55543" y="2238375"/>
                <a:ext cx="668482" cy="6572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>
                <a:off x="742950" y="3238500"/>
                <a:ext cx="126682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>
                <a:stCxn id="51" idx="4"/>
              </p:cNvCxnSpPr>
              <p:nvPr/>
            </p:nvCxnSpPr>
            <p:spPr>
              <a:xfrm flipH="1">
                <a:off x="1383073" y="2895600"/>
                <a:ext cx="6711" cy="117157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 flipH="1">
                <a:off x="753016" y="4067177"/>
                <a:ext cx="640123" cy="9525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1386428" y="4067175"/>
                <a:ext cx="566738" cy="9525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/>
            <p:cNvGrpSpPr/>
            <p:nvPr/>
          </p:nvGrpSpPr>
          <p:grpSpPr>
            <a:xfrm>
              <a:off x="5521043" y="3366850"/>
              <a:ext cx="709284" cy="1137472"/>
              <a:chOff x="742950" y="2238375"/>
              <a:chExt cx="1266825" cy="2781302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55543" y="2238375"/>
                <a:ext cx="668482" cy="6572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8" name="직선 연결선 57"/>
              <p:cNvCxnSpPr/>
              <p:nvPr/>
            </p:nvCxnSpPr>
            <p:spPr>
              <a:xfrm>
                <a:off x="742950" y="3238500"/>
                <a:ext cx="126682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>
                <a:stCxn id="57" idx="4"/>
              </p:cNvCxnSpPr>
              <p:nvPr/>
            </p:nvCxnSpPr>
            <p:spPr>
              <a:xfrm flipH="1">
                <a:off x="1383073" y="2895600"/>
                <a:ext cx="6711" cy="117157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 flipH="1">
                <a:off x="753016" y="4067177"/>
                <a:ext cx="640123" cy="9525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1386428" y="4067175"/>
                <a:ext cx="566738" cy="9525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/>
            <p:cNvGrpSpPr/>
            <p:nvPr/>
          </p:nvGrpSpPr>
          <p:grpSpPr>
            <a:xfrm>
              <a:off x="5557660" y="4825179"/>
              <a:ext cx="709284" cy="1137472"/>
              <a:chOff x="742950" y="2238375"/>
              <a:chExt cx="1266825" cy="2781302"/>
            </a:xfrm>
          </p:grpSpPr>
          <p:sp>
            <p:nvSpPr>
              <p:cNvPr id="63" name="타원 62"/>
              <p:cNvSpPr/>
              <p:nvPr/>
            </p:nvSpPr>
            <p:spPr>
              <a:xfrm>
                <a:off x="1055543" y="2238375"/>
                <a:ext cx="668482" cy="6572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4" name="직선 연결선 63"/>
              <p:cNvCxnSpPr/>
              <p:nvPr/>
            </p:nvCxnSpPr>
            <p:spPr>
              <a:xfrm>
                <a:off x="742950" y="3238500"/>
                <a:ext cx="126682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>
                <a:stCxn id="63" idx="4"/>
              </p:cNvCxnSpPr>
              <p:nvPr/>
            </p:nvCxnSpPr>
            <p:spPr>
              <a:xfrm flipH="1">
                <a:off x="1383073" y="2895600"/>
                <a:ext cx="6711" cy="117157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 flipH="1">
                <a:off x="753016" y="4067177"/>
                <a:ext cx="640123" cy="9525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1386428" y="4067175"/>
                <a:ext cx="566738" cy="9525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직선 연결선 68"/>
            <p:cNvCxnSpPr/>
            <p:nvPr/>
          </p:nvCxnSpPr>
          <p:spPr>
            <a:xfrm flipV="1">
              <a:off x="3076575" y="1400175"/>
              <a:ext cx="2047875" cy="11243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 flipV="1">
              <a:off x="3076575" y="2524491"/>
              <a:ext cx="2047875" cy="4502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3076575" y="3382476"/>
              <a:ext cx="2047875" cy="553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3062287" y="3775872"/>
              <a:ext cx="2062163" cy="14583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6600825" y="1064890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학생</a:t>
              </a:r>
              <a:endParaRPr lang="ko-KR" alt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600825" y="2425156"/>
              <a:ext cx="1733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교수</a:t>
              </a:r>
              <a:endParaRPr lang="ko-KR" altLang="en-US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600825" y="3775872"/>
              <a:ext cx="199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/>
                <a:t>학적직원</a:t>
              </a:r>
              <a:endParaRPr lang="ko-KR" altLang="en-US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667500" y="5234201"/>
              <a:ext cx="1924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총무직원</a:t>
              </a:r>
              <a:endParaRPr lang="ko-KR" altLang="en-US" dirty="0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1443573" y="4724633"/>
            <a:ext cx="80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USER</a:t>
            </a:r>
            <a:endParaRPr lang="ko-KR" altLang="en-US" dirty="0"/>
          </a:p>
        </p:txBody>
      </p:sp>
      <p:cxnSp>
        <p:nvCxnSpPr>
          <p:cNvPr id="87" name="직선 연결선 86"/>
          <p:cNvCxnSpPr/>
          <p:nvPr/>
        </p:nvCxnSpPr>
        <p:spPr>
          <a:xfrm flipV="1">
            <a:off x="2595459" y="3199906"/>
            <a:ext cx="719241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3314700" y="2794488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로그인 한다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7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9.</a:t>
            </a:r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케이스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62201" y="2238375"/>
            <a:ext cx="885430" cy="2047875"/>
            <a:chOff x="742950" y="2238375"/>
            <a:chExt cx="1266825" cy="2781302"/>
          </a:xfrm>
        </p:grpSpPr>
        <p:sp>
          <p:nvSpPr>
            <p:cNvPr id="2" name="타원 1"/>
            <p:cNvSpPr/>
            <p:nvPr/>
          </p:nvSpPr>
          <p:spPr>
            <a:xfrm>
              <a:off x="1055543" y="2238375"/>
              <a:ext cx="668482" cy="6572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742950" y="3238500"/>
              <a:ext cx="12668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>
              <a:stCxn id="2" idx="4"/>
            </p:cNvCxnSpPr>
            <p:nvPr/>
          </p:nvCxnSpPr>
          <p:spPr>
            <a:xfrm flipH="1">
              <a:off x="1383073" y="2895600"/>
              <a:ext cx="6711" cy="11715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H="1">
              <a:off x="753016" y="4067177"/>
              <a:ext cx="640123" cy="9525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386428" y="4067175"/>
              <a:ext cx="566738" cy="9525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9" name="직선 연결선 68"/>
          <p:cNvCxnSpPr>
            <a:endCxn id="68" idx="2"/>
          </p:cNvCxnSpPr>
          <p:nvPr/>
        </p:nvCxnSpPr>
        <p:spPr>
          <a:xfrm flipV="1">
            <a:off x="2138362" y="1681163"/>
            <a:ext cx="1031081" cy="16975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endCxn id="70" idx="2"/>
          </p:cNvCxnSpPr>
          <p:nvPr/>
        </p:nvCxnSpPr>
        <p:spPr>
          <a:xfrm flipV="1">
            <a:off x="2138362" y="2739186"/>
            <a:ext cx="1031081" cy="6395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2138362" y="3382476"/>
            <a:ext cx="1031081" cy="2765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88" idx="2"/>
          </p:cNvCxnSpPr>
          <p:nvPr/>
        </p:nvCxnSpPr>
        <p:spPr>
          <a:xfrm>
            <a:off x="2138362" y="3378746"/>
            <a:ext cx="1109663" cy="12358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055543" y="4320370"/>
            <a:ext cx="69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</a:t>
            </a:r>
            <a:r>
              <a:rPr lang="ko-KR" altLang="en-US" dirty="0"/>
              <a:t>생</a:t>
            </a:r>
          </a:p>
        </p:txBody>
      </p:sp>
      <p:sp>
        <p:nvSpPr>
          <p:cNvPr id="13" name="타원 12"/>
          <p:cNvSpPr/>
          <p:nvPr/>
        </p:nvSpPr>
        <p:spPr>
          <a:xfrm>
            <a:off x="5363767" y="1304925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신상정보를 수정한다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169443" y="1304925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신상정보를 조회한다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3" idx="2"/>
            <a:endCxn id="68" idx="6"/>
          </p:cNvCxnSpPr>
          <p:nvPr/>
        </p:nvCxnSpPr>
        <p:spPr>
          <a:xfrm flipH="1">
            <a:off x="4598193" y="1681163"/>
            <a:ext cx="765574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41042" y="1419551"/>
            <a:ext cx="954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&lt;extends&gt;</a:t>
            </a:r>
            <a:endParaRPr lang="ko-KR" altLang="en-US" sz="1100" dirty="0"/>
          </a:p>
        </p:txBody>
      </p:sp>
      <p:sp>
        <p:nvSpPr>
          <p:cNvPr id="70" name="타원 69"/>
          <p:cNvSpPr/>
          <p:nvPr/>
        </p:nvSpPr>
        <p:spPr>
          <a:xfrm>
            <a:off x="3169443" y="2362948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강의목록을</a:t>
            </a:r>
            <a:r>
              <a:rPr lang="en-US" altLang="ko-KR" sz="1200" dirty="0" smtClean="0">
                <a:solidFill>
                  <a:schemeClr val="tx1"/>
                </a:solidFill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ko-KR" altLang="en-US" sz="1200" dirty="0" smtClean="0">
                <a:solidFill>
                  <a:schemeClr val="tx1"/>
                </a:solidFill>
              </a:rPr>
              <a:t>조회한다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5363768" y="2376305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수강신청을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/>
          <p:cNvCxnSpPr>
            <a:stCxn id="74" idx="2"/>
            <a:endCxn id="70" idx="6"/>
          </p:cNvCxnSpPr>
          <p:nvPr/>
        </p:nvCxnSpPr>
        <p:spPr>
          <a:xfrm flipH="1" flipV="1">
            <a:off x="4598193" y="2739186"/>
            <a:ext cx="765575" cy="1335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598193" y="2460680"/>
            <a:ext cx="954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&lt;extends&gt;</a:t>
            </a:r>
            <a:endParaRPr lang="ko-KR" altLang="en-US" sz="1100" dirty="0"/>
          </a:p>
        </p:txBody>
      </p:sp>
      <p:sp>
        <p:nvSpPr>
          <p:cNvPr id="77" name="타원 76"/>
          <p:cNvSpPr/>
          <p:nvPr/>
        </p:nvSpPr>
        <p:spPr>
          <a:xfrm>
            <a:off x="3169443" y="3282793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54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수강신청 </a:t>
            </a:r>
            <a:r>
              <a:rPr lang="en-US" altLang="ko-KR" sz="1200" dirty="0" smtClean="0">
                <a:solidFill>
                  <a:schemeClr val="tx1"/>
                </a:solidFill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ko-KR" altLang="en-US" sz="1200" dirty="0" smtClean="0">
                <a:solidFill>
                  <a:schemeClr val="tx1"/>
                </a:solidFill>
              </a:rPr>
              <a:t>목록을 조회한다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567805" y="5322878"/>
            <a:ext cx="954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&lt;include&gt;</a:t>
            </a:r>
            <a:endParaRPr lang="ko-KR" altLang="en-US" sz="1100" dirty="0"/>
          </a:p>
        </p:txBody>
      </p:sp>
      <p:sp>
        <p:nvSpPr>
          <p:cNvPr id="85" name="타원 84"/>
          <p:cNvSpPr/>
          <p:nvPr/>
        </p:nvSpPr>
        <p:spPr>
          <a:xfrm>
            <a:off x="5363768" y="3296150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수강신청을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취</a:t>
            </a:r>
            <a:r>
              <a:rPr lang="ko-KR" altLang="en-US" sz="1200" dirty="0">
                <a:solidFill>
                  <a:schemeClr val="tx1"/>
                </a:solidFill>
              </a:rPr>
              <a:t>소</a:t>
            </a:r>
            <a:r>
              <a:rPr lang="ko-KR" altLang="en-US" sz="1200" dirty="0" smtClean="0">
                <a:solidFill>
                  <a:schemeClr val="tx1"/>
                </a:solidFill>
              </a:rPr>
              <a:t>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 flipH="1" flipV="1">
            <a:off x="4598192" y="3659031"/>
            <a:ext cx="765575" cy="1335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541042" y="3396005"/>
            <a:ext cx="954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&lt;extends&gt;</a:t>
            </a:r>
            <a:endParaRPr lang="ko-KR" altLang="en-US" sz="1100" dirty="0"/>
          </a:p>
        </p:txBody>
      </p:sp>
      <p:sp>
        <p:nvSpPr>
          <p:cNvPr id="88" name="타원 87"/>
          <p:cNvSpPr/>
          <p:nvPr/>
        </p:nvSpPr>
        <p:spPr>
          <a:xfrm>
            <a:off x="3248025" y="4238336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54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성적을 </a:t>
            </a:r>
            <a:r>
              <a:rPr lang="en-US" altLang="ko-KR" sz="1200" dirty="0" smtClean="0">
                <a:solidFill>
                  <a:schemeClr val="tx1"/>
                </a:solidFill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ko-KR" altLang="en-US" sz="1200" dirty="0" smtClean="0">
                <a:solidFill>
                  <a:schemeClr val="tx1"/>
                </a:solidFill>
              </a:rPr>
              <a:t>조회한다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3248025" y="5209213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54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친구의 </a:t>
            </a:r>
            <a:r>
              <a:rPr lang="en-US" altLang="ko-KR" sz="1200" dirty="0" smtClean="0">
                <a:solidFill>
                  <a:schemeClr val="tx1"/>
                </a:solidFill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ko-KR" altLang="en-US" sz="1200" dirty="0" smtClean="0">
                <a:solidFill>
                  <a:schemeClr val="tx1"/>
                </a:solidFill>
              </a:rPr>
              <a:t>시간표를</a:t>
            </a:r>
            <a:r>
              <a:rPr lang="en-US" altLang="ko-KR" sz="1200" dirty="0" smtClean="0">
                <a:solidFill>
                  <a:schemeClr val="tx1"/>
                </a:solidFill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ko-KR" altLang="en-US" sz="1200" dirty="0" smtClean="0">
                <a:solidFill>
                  <a:schemeClr val="tx1"/>
                </a:solidFill>
              </a:rPr>
              <a:t>조회한다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90" name="직선 연결선 89"/>
          <p:cNvCxnSpPr>
            <a:endCxn id="89" idx="2"/>
          </p:cNvCxnSpPr>
          <p:nvPr/>
        </p:nvCxnSpPr>
        <p:spPr>
          <a:xfrm>
            <a:off x="2138361" y="3378746"/>
            <a:ext cx="1109664" cy="22067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/>
          <p:cNvSpPr/>
          <p:nvPr/>
        </p:nvSpPr>
        <p:spPr>
          <a:xfrm>
            <a:off x="5363768" y="5209213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친구등록을 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94" name="직선 화살표 연결선 93"/>
          <p:cNvCxnSpPr>
            <a:stCxn id="89" idx="6"/>
            <a:endCxn id="93" idx="2"/>
          </p:cNvCxnSpPr>
          <p:nvPr/>
        </p:nvCxnSpPr>
        <p:spPr>
          <a:xfrm>
            <a:off x="4676775" y="5585451"/>
            <a:ext cx="686993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5420918" y="4238335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수강신청을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취</a:t>
            </a:r>
            <a:r>
              <a:rPr lang="ko-KR" altLang="en-US" sz="1200" dirty="0">
                <a:solidFill>
                  <a:schemeClr val="tx1"/>
                </a:solidFill>
              </a:rPr>
              <a:t>소</a:t>
            </a:r>
            <a:r>
              <a:rPr lang="ko-KR" altLang="en-US" sz="1200" dirty="0" smtClean="0">
                <a:solidFill>
                  <a:schemeClr val="tx1"/>
                </a:solidFill>
              </a:rPr>
              <a:t>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4655343" y="4587430"/>
            <a:ext cx="765575" cy="1335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98193" y="4324404"/>
            <a:ext cx="954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&lt;extends&gt;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1737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9.</a:t>
            </a:r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케이스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62201" y="2238375"/>
            <a:ext cx="885430" cy="2047875"/>
            <a:chOff x="742950" y="2238375"/>
            <a:chExt cx="1266825" cy="2781302"/>
          </a:xfrm>
        </p:grpSpPr>
        <p:sp>
          <p:nvSpPr>
            <p:cNvPr id="2" name="타원 1"/>
            <p:cNvSpPr/>
            <p:nvPr/>
          </p:nvSpPr>
          <p:spPr>
            <a:xfrm>
              <a:off x="1055543" y="2238375"/>
              <a:ext cx="668482" cy="6572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742950" y="3238500"/>
              <a:ext cx="12668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>
              <a:stCxn id="2" idx="4"/>
            </p:cNvCxnSpPr>
            <p:nvPr/>
          </p:nvCxnSpPr>
          <p:spPr>
            <a:xfrm flipH="1">
              <a:off x="1383073" y="2895600"/>
              <a:ext cx="6711" cy="11715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H="1">
              <a:off x="753016" y="4067177"/>
              <a:ext cx="640123" cy="9525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386428" y="4067175"/>
              <a:ext cx="566738" cy="9525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9" name="직선 연결선 68"/>
          <p:cNvCxnSpPr>
            <a:endCxn id="68" idx="2"/>
          </p:cNvCxnSpPr>
          <p:nvPr/>
        </p:nvCxnSpPr>
        <p:spPr>
          <a:xfrm flipV="1">
            <a:off x="2138362" y="1681163"/>
            <a:ext cx="1031081" cy="16975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endCxn id="70" idx="2"/>
          </p:cNvCxnSpPr>
          <p:nvPr/>
        </p:nvCxnSpPr>
        <p:spPr>
          <a:xfrm>
            <a:off x="2138362" y="3382476"/>
            <a:ext cx="1163237" cy="446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77" idx="2"/>
          </p:cNvCxnSpPr>
          <p:nvPr/>
        </p:nvCxnSpPr>
        <p:spPr>
          <a:xfrm>
            <a:off x="2138362" y="3378746"/>
            <a:ext cx="1202531" cy="1678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055543" y="4320370"/>
            <a:ext cx="69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교수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5363767" y="1304925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신상정보를 수정한다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169443" y="1304925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신상정보를 조회한다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3" idx="2"/>
            <a:endCxn id="68" idx="6"/>
          </p:cNvCxnSpPr>
          <p:nvPr/>
        </p:nvCxnSpPr>
        <p:spPr>
          <a:xfrm flipH="1">
            <a:off x="4598193" y="1681163"/>
            <a:ext cx="765574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41042" y="1419551"/>
            <a:ext cx="954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&lt;extends&gt;</a:t>
            </a:r>
            <a:endParaRPr lang="ko-KR" altLang="en-US" sz="1100" dirty="0"/>
          </a:p>
        </p:txBody>
      </p:sp>
      <p:sp>
        <p:nvSpPr>
          <p:cNvPr id="70" name="타원 69"/>
          <p:cNvSpPr/>
          <p:nvPr/>
        </p:nvSpPr>
        <p:spPr>
          <a:xfrm>
            <a:off x="3301599" y="3050882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담당강의 </a:t>
            </a:r>
            <a:r>
              <a:rPr lang="en-US" altLang="ko-KR" sz="1200" dirty="0" smtClean="0">
                <a:solidFill>
                  <a:schemeClr val="tx1"/>
                </a:solidFill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ko-KR" altLang="en-US" sz="1200" dirty="0" smtClean="0">
                <a:solidFill>
                  <a:schemeClr val="tx1"/>
                </a:solidFill>
              </a:rPr>
              <a:t>목록을 </a:t>
            </a:r>
            <a:r>
              <a:rPr lang="en-US" altLang="ko-KR" sz="1200" dirty="0" smtClean="0">
                <a:solidFill>
                  <a:schemeClr val="tx1"/>
                </a:solidFill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ko-KR" altLang="en-US" sz="1200" dirty="0" smtClean="0">
                <a:solidFill>
                  <a:schemeClr val="tx1"/>
                </a:solidFill>
              </a:rPr>
              <a:t>조회한다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5363768" y="2384963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수강하는 </a:t>
            </a:r>
            <a:r>
              <a:rPr lang="en-US" altLang="ko-KR" sz="1200" dirty="0" smtClean="0">
                <a:solidFill>
                  <a:schemeClr val="tx1"/>
                </a:solidFill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ko-KR" altLang="en-US" sz="1200" dirty="0" smtClean="0">
                <a:solidFill>
                  <a:schemeClr val="tx1"/>
                </a:solidFill>
              </a:rPr>
              <a:t>학생신상을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조회한다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/>
          <p:cNvCxnSpPr>
            <a:stCxn id="74" idx="2"/>
            <a:endCxn id="70" idx="6"/>
          </p:cNvCxnSpPr>
          <p:nvPr/>
        </p:nvCxnSpPr>
        <p:spPr>
          <a:xfrm flipH="1">
            <a:off x="4730349" y="2761201"/>
            <a:ext cx="633419" cy="66591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598193" y="2460680"/>
            <a:ext cx="954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&lt;extends&gt;</a:t>
            </a:r>
            <a:endParaRPr lang="ko-KR" altLang="en-US" sz="1100" dirty="0"/>
          </a:p>
        </p:txBody>
      </p:sp>
      <p:sp>
        <p:nvSpPr>
          <p:cNvPr id="77" name="타원 76"/>
          <p:cNvSpPr/>
          <p:nvPr/>
        </p:nvSpPr>
        <p:spPr>
          <a:xfrm>
            <a:off x="3340893" y="4680677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54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강의 평가를</a:t>
            </a:r>
            <a:r>
              <a:rPr lang="en-US" altLang="ko-KR" sz="1200" dirty="0" smtClean="0">
                <a:solidFill>
                  <a:schemeClr val="tx1"/>
                </a:solidFill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ko-KR" altLang="en-US" sz="1200" dirty="0" smtClean="0">
                <a:solidFill>
                  <a:schemeClr val="tx1"/>
                </a:solidFill>
              </a:rPr>
              <a:t>조회한다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5522687" y="3973144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성</a:t>
            </a:r>
            <a:r>
              <a:rPr lang="ko-KR" altLang="en-US" sz="1200" dirty="0">
                <a:solidFill>
                  <a:schemeClr val="tx1"/>
                </a:solidFill>
              </a:rPr>
              <a:t>적</a:t>
            </a:r>
            <a:r>
              <a:rPr lang="ko-KR" altLang="en-US" sz="1200" dirty="0" smtClean="0">
                <a:solidFill>
                  <a:schemeClr val="tx1"/>
                </a:solidFill>
              </a:rPr>
              <a:t>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부</a:t>
            </a:r>
            <a:r>
              <a:rPr lang="ko-KR" altLang="en-US" sz="1200" dirty="0">
                <a:solidFill>
                  <a:schemeClr val="tx1"/>
                </a:solidFill>
              </a:rPr>
              <a:t>여</a:t>
            </a:r>
            <a:r>
              <a:rPr lang="ko-KR" altLang="en-US" sz="1200" dirty="0" smtClean="0">
                <a:solidFill>
                  <a:schemeClr val="tx1"/>
                </a:solidFill>
              </a:rPr>
              <a:t>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86" name="직선 화살표 연결선 85"/>
          <p:cNvCxnSpPr>
            <a:stCxn id="85" idx="2"/>
            <a:endCxn id="70" idx="6"/>
          </p:cNvCxnSpPr>
          <p:nvPr/>
        </p:nvCxnSpPr>
        <p:spPr>
          <a:xfrm flipH="1" flipV="1">
            <a:off x="4730349" y="3427120"/>
            <a:ext cx="792338" cy="92226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282180" y="3668164"/>
            <a:ext cx="954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&lt;extends&gt;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8340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9.</a:t>
            </a:r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케이스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62201" y="2238375"/>
            <a:ext cx="885430" cy="2047875"/>
            <a:chOff x="742950" y="2238375"/>
            <a:chExt cx="1266825" cy="2781302"/>
          </a:xfrm>
        </p:grpSpPr>
        <p:sp>
          <p:nvSpPr>
            <p:cNvPr id="2" name="타원 1"/>
            <p:cNvSpPr/>
            <p:nvPr/>
          </p:nvSpPr>
          <p:spPr>
            <a:xfrm>
              <a:off x="1055543" y="2238375"/>
              <a:ext cx="668482" cy="6572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742950" y="3238500"/>
              <a:ext cx="12668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>
              <a:stCxn id="2" idx="4"/>
            </p:cNvCxnSpPr>
            <p:nvPr/>
          </p:nvCxnSpPr>
          <p:spPr>
            <a:xfrm flipH="1">
              <a:off x="1383073" y="2895600"/>
              <a:ext cx="6711" cy="11715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H="1">
              <a:off x="753016" y="4067177"/>
              <a:ext cx="640123" cy="9525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386428" y="4067175"/>
              <a:ext cx="566738" cy="9525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9" name="직선 연결선 68"/>
          <p:cNvCxnSpPr>
            <a:endCxn id="68" idx="2"/>
          </p:cNvCxnSpPr>
          <p:nvPr/>
        </p:nvCxnSpPr>
        <p:spPr>
          <a:xfrm flipV="1">
            <a:off x="2138362" y="1681163"/>
            <a:ext cx="1031081" cy="16975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endCxn id="70" idx="2"/>
          </p:cNvCxnSpPr>
          <p:nvPr/>
        </p:nvCxnSpPr>
        <p:spPr>
          <a:xfrm>
            <a:off x="2138362" y="3382476"/>
            <a:ext cx="1163237" cy="446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77" idx="2"/>
          </p:cNvCxnSpPr>
          <p:nvPr/>
        </p:nvCxnSpPr>
        <p:spPr>
          <a:xfrm>
            <a:off x="2138362" y="3378746"/>
            <a:ext cx="1202531" cy="16781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90587" y="4326851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학적직원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5438774" y="909638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신상정보를 조회한다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169443" y="1304925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학생정보를 </a:t>
            </a:r>
            <a:r>
              <a:rPr lang="en-US" altLang="ko-KR" sz="1200" dirty="0" smtClean="0">
                <a:solidFill>
                  <a:schemeClr val="tx1"/>
                </a:solidFill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ko-KR" altLang="en-US" sz="1200" dirty="0" smtClean="0">
                <a:solidFill>
                  <a:schemeClr val="tx1"/>
                </a:solidFill>
              </a:rPr>
              <a:t>조회한다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3" idx="2"/>
            <a:endCxn id="68" idx="6"/>
          </p:cNvCxnSpPr>
          <p:nvPr/>
        </p:nvCxnSpPr>
        <p:spPr>
          <a:xfrm flipH="1">
            <a:off x="4598193" y="1285876"/>
            <a:ext cx="840581" cy="395287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/>
          <p:cNvSpPr/>
          <p:nvPr/>
        </p:nvSpPr>
        <p:spPr>
          <a:xfrm>
            <a:off x="3301599" y="3050882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교수정보를</a:t>
            </a:r>
            <a:r>
              <a:rPr lang="en-US" altLang="ko-KR" sz="1200" dirty="0" smtClean="0">
                <a:solidFill>
                  <a:schemeClr val="tx1"/>
                </a:solidFill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ko-KR" altLang="en-US" sz="1200" dirty="0" smtClean="0">
                <a:solidFill>
                  <a:schemeClr val="tx1"/>
                </a:solidFill>
              </a:rPr>
              <a:t>조회한다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5495924" y="2718358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신상정보를</a:t>
            </a:r>
            <a:r>
              <a:rPr lang="en-US" altLang="ko-KR" sz="1200" dirty="0" smtClean="0">
                <a:solidFill>
                  <a:schemeClr val="tx1"/>
                </a:solidFill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ko-KR" altLang="en-US" sz="1200" dirty="0" smtClean="0">
                <a:solidFill>
                  <a:schemeClr val="tx1"/>
                </a:solidFill>
              </a:rPr>
              <a:t>조회한다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/>
          <p:cNvCxnSpPr>
            <a:stCxn id="74" idx="2"/>
            <a:endCxn id="70" idx="6"/>
          </p:cNvCxnSpPr>
          <p:nvPr/>
        </p:nvCxnSpPr>
        <p:spPr>
          <a:xfrm flipH="1">
            <a:off x="4730349" y="3094596"/>
            <a:ext cx="765575" cy="33252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3340893" y="4680677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54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강의실</a:t>
            </a:r>
            <a:r>
              <a:rPr lang="en-US" altLang="ko-KR" sz="12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수강인원을</a:t>
            </a:r>
            <a:r>
              <a:rPr lang="en-US" altLang="ko-KR" sz="1200" dirty="0" smtClean="0">
                <a:solidFill>
                  <a:schemeClr val="tx1"/>
                </a:solidFill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ko-KR" altLang="en-US" sz="1200" dirty="0" smtClean="0">
                <a:solidFill>
                  <a:schemeClr val="tx1"/>
                </a:solidFill>
              </a:rPr>
              <a:t>수정한다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5553075" y="3668164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담당강의를</a:t>
            </a:r>
            <a:r>
              <a:rPr lang="en-US" altLang="ko-KR" sz="1200" dirty="0" smtClean="0">
                <a:solidFill>
                  <a:schemeClr val="tx1"/>
                </a:solidFill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ko-KR" altLang="en-US" sz="1200" dirty="0" smtClean="0">
                <a:solidFill>
                  <a:schemeClr val="tx1"/>
                </a:solidFill>
              </a:rPr>
              <a:t>조회한다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86" name="직선 화살표 연결선 85"/>
          <p:cNvCxnSpPr>
            <a:stCxn id="85" idx="2"/>
            <a:endCxn id="70" idx="6"/>
          </p:cNvCxnSpPr>
          <p:nvPr/>
        </p:nvCxnSpPr>
        <p:spPr>
          <a:xfrm flipH="1" flipV="1">
            <a:off x="4730349" y="3427120"/>
            <a:ext cx="822726" cy="61728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5438774" y="1771758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성</a:t>
            </a:r>
            <a:r>
              <a:rPr lang="ko-KR" altLang="en-US" sz="1200" dirty="0">
                <a:solidFill>
                  <a:schemeClr val="tx1"/>
                </a:solidFill>
              </a:rPr>
              <a:t>적</a:t>
            </a:r>
            <a:r>
              <a:rPr lang="ko-KR" altLang="en-US" sz="1200" dirty="0" smtClean="0">
                <a:solidFill>
                  <a:schemeClr val="tx1"/>
                </a:solidFill>
              </a:rPr>
              <a:t>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조회한다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>
            <a:stCxn id="30" idx="2"/>
          </p:cNvCxnSpPr>
          <p:nvPr/>
        </p:nvCxnSpPr>
        <p:spPr>
          <a:xfrm flipH="1" flipV="1">
            <a:off x="4607120" y="1681162"/>
            <a:ext cx="831654" cy="46683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82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9.</a:t>
            </a:r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유스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케이스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62201" y="2238375"/>
            <a:ext cx="885430" cy="2047875"/>
            <a:chOff x="742950" y="2238375"/>
            <a:chExt cx="1266825" cy="2781302"/>
          </a:xfrm>
        </p:grpSpPr>
        <p:sp>
          <p:nvSpPr>
            <p:cNvPr id="2" name="타원 1"/>
            <p:cNvSpPr/>
            <p:nvPr/>
          </p:nvSpPr>
          <p:spPr>
            <a:xfrm>
              <a:off x="1055543" y="2238375"/>
              <a:ext cx="668482" cy="6572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742950" y="3238500"/>
              <a:ext cx="12668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>
              <a:stCxn id="2" idx="4"/>
            </p:cNvCxnSpPr>
            <p:nvPr/>
          </p:nvCxnSpPr>
          <p:spPr>
            <a:xfrm flipH="1">
              <a:off x="1383073" y="2895600"/>
              <a:ext cx="6711" cy="11715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H="1">
              <a:off x="753016" y="4067177"/>
              <a:ext cx="640123" cy="9525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386428" y="4067175"/>
              <a:ext cx="566738" cy="9525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9" name="직선 연결선 68"/>
          <p:cNvCxnSpPr/>
          <p:nvPr/>
        </p:nvCxnSpPr>
        <p:spPr>
          <a:xfrm flipV="1">
            <a:off x="2138362" y="2104094"/>
            <a:ext cx="1163237" cy="1274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endCxn id="70" idx="2"/>
          </p:cNvCxnSpPr>
          <p:nvPr/>
        </p:nvCxnSpPr>
        <p:spPr>
          <a:xfrm>
            <a:off x="2138362" y="3378747"/>
            <a:ext cx="1163237" cy="12837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90587" y="4326851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총</a:t>
            </a:r>
            <a:r>
              <a:rPr lang="ko-KR" altLang="en-US" dirty="0"/>
              <a:t>무</a:t>
            </a:r>
            <a:r>
              <a:rPr lang="ko-KR" altLang="en-US" dirty="0" smtClean="0"/>
              <a:t>직원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5641974" y="1727857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납부결과를</a:t>
            </a:r>
            <a:r>
              <a:rPr lang="en-US" altLang="ko-KR" sz="1200" dirty="0" smtClean="0">
                <a:solidFill>
                  <a:schemeClr val="tx1"/>
                </a:solidFill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en-US" altLang="ko-KR" sz="1200" dirty="0" smtClean="0">
                <a:solidFill>
                  <a:schemeClr val="tx1"/>
                </a:solidFill>
              </a:rPr>
              <a:t>SMS</a:t>
            </a:r>
            <a:r>
              <a:rPr lang="ko-KR" altLang="en-US" sz="1200" dirty="0" smtClean="0">
                <a:solidFill>
                  <a:schemeClr val="tx1"/>
                </a:solidFill>
              </a:rPr>
              <a:t>로 </a:t>
            </a:r>
            <a:r>
              <a:rPr lang="en-US" altLang="ko-KR" sz="1200" dirty="0" smtClean="0">
                <a:solidFill>
                  <a:schemeClr val="tx1"/>
                </a:solidFill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ko-KR" altLang="en-US" sz="1200" dirty="0" smtClean="0">
                <a:solidFill>
                  <a:schemeClr val="tx1"/>
                </a:solidFill>
              </a:rPr>
              <a:t>전송한다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301599" y="1727857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등록금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납부내역을</a:t>
            </a:r>
            <a:r>
              <a:rPr lang="en-US" altLang="ko-KR" sz="1200" dirty="0" smtClean="0">
                <a:solidFill>
                  <a:schemeClr val="tx1"/>
                </a:solidFill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ko-KR" altLang="en-US" sz="1200" dirty="0" smtClean="0">
                <a:solidFill>
                  <a:schemeClr val="tx1"/>
                </a:solidFill>
              </a:rPr>
              <a:t>조회한다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3" idx="2"/>
            <a:endCxn id="68" idx="6"/>
          </p:cNvCxnSpPr>
          <p:nvPr/>
        </p:nvCxnSpPr>
        <p:spPr>
          <a:xfrm flipH="1">
            <a:off x="4730349" y="2104095"/>
            <a:ext cx="911625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/>
          <p:cNvSpPr/>
          <p:nvPr/>
        </p:nvSpPr>
        <p:spPr>
          <a:xfrm>
            <a:off x="3301599" y="4286250"/>
            <a:ext cx="1428750" cy="7524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장학금 수혜</a:t>
            </a:r>
            <a:r>
              <a:rPr lang="en-US" altLang="ko-KR" sz="1200" dirty="0" smtClean="0">
                <a:solidFill>
                  <a:schemeClr val="tx1"/>
                </a:solidFill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ko-KR" altLang="en-US" sz="1200" dirty="0" smtClean="0">
                <a:solidFill>
                  <a:schemeClr val="tx1"/>
                </a:solidFill>
              </a:rPr>
              <a:t>내역을</a:t>
            </a:r>
            <a:r>
              <a:rPr lang="en-US" altLang="ko-KR" sz="1200" dirty="0" smtClean="0">
                <a:solidFill>
                  <a:schemeClr val="tx1"/>
                </a:solidFill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ko-KR" altLang="en-US" sz="1200" dirty="0" smtClean="0">
                <a:solidFill>
                  <a:schemeClr val="tx1"/>
                </a:solidFill>
              </a:rPr>
              <a:t>조회한다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30349" y="1753914"/>
            <a:ext cx="954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&lt;extends&gt;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6967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292080" y="1088740"/>
            <a:ext cx="0" cy="522058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646948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로그인 페이지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268760"/>
            <a:ext cx="4536504" cy="49685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580112" y="1285597"/>
            <a:ext cx="2962671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①  </a:t>
            </a:r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아이디와 비밀번호 입력 시 로그인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   - 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아이디</a:t>
            </a:r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/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비밀번호 틀릴 시 </a:t>
            </a:r>
            <a:r>
              <a:rPr lang="ko-KR" altLang="en-US" sz="1400" dirty="0" err="1">
                <a:latin typeface="배달의민족 연성" pitchFamily="50" charset="-127"/>
                <a:ea typeface="배달의민족 연성" pitchFamily="50" charset="-127"/>
              </a:rPr>
              <a:t>경고창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표시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②  아이디 찾기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   - 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클릭 시 아이디 찾기 페이지로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이동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③  비밀번호 찾기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   - 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클릭 시 비밀번호 찾기 페이지로 이동 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11560" y="2564904"/>
            <a:ext cx="4104456" cy="1188132"/>
            <a:chOff x="611560" y="2564904"/>
            <a:chExt cx="4104456" cy="1188132"/>
          </a:xfrm>
        </p:grpSpPr>
        <p:sp>
          <p:nvSpPr>
            <p:cNvPr id="14" name="직사각형 13"/>
            <p:cNvSpPr/>
            <p:nvPr/>
          </p:nvSpPr>
          <p:spPr>
            <a:xfrm>
              <a:off x="611560" y="2564904"/>
              <a:ext cx="4104456" cy="118813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91680" y="2745829"/>
              <a:ext cx="1836204" cy="20661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15616" y="2718331"/>
              <a:ext cx="6158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배달의민족 주아" pitchFamily="18" charset="-127"/>
                  <a:ea typeface="배달의민족 주아" pitchFamily="18" charset="-127"/>
                </a:rPr>
                <a:t>ID/</a:t>
              </a:r>
              <a:r>
                <a:rPr lang="ko-KR" altLang="en-US" sz="1100" dirty="0" smtClean="0">
                  <a:latin typeface="배달의민족 주아" pitchFamily="18" charset="-127"/>
                  <a:ea typeface="배달의민족 주아" pitchFamily="18" charset="-127"/>
                </a:rPr>
                <a:t>학번</a:t>
              </a:r>
              <a:endParaRPr lang="ko-KR" altLang="en-US" sz="11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91680" y="3037661"/>
              <a:ext cx="1836204" cy="20661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15616" y="3014864"/>
              <a:ext cx="6383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배달의민족 주아" pitchFamily="18" charset="-127"/>
                  <a:ea typeface="배달의민족 주아" pitchFamily="18" charset="-127"/>
                </a:rPr>
                <a:t>비밀번호</a:t>
              </a:r>
              <a:endParaRPr lang="ko-KR" altLang="en-US" sz="11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653898" y="2745829"/>
              <a:ext cx="594066" cy="4984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로그인</a:t>
              </a:r>
              <a:endParaRPr lang="ko-KR" altLang="en-US" sz="105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259" y="3392653"/>
              <a:ext cx="34147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배달의민족 주아" pitchFamily="18" charset="-127"/>
                  <a:ea typeface="배달의민족 주아" pitchFamily="18" charset="-127"/>
                </a:rPr>
                <a:t>※ </a:t>
              </a:r>
              <a:r>
                <a:rPr lang="ko-KR" altLang="en-US" sz="1100" dirty="0" smtClean="0">
                  <a:latin typeface="배달의민족 주아" pitchFamily="18" charset="-127"/>
                  <a:ea typeface="배달의민족 주아" pitchFamily="18" charset="-127"/>
                </a:rPr>
                <a:t>학생은 학번</a:t>
              </a:r>
              <a:r>
                <a:rPr lang="en-US" altLang="ko-KR" sz="1100" dirty="0" smtClean="0">
                  <a:latin typeface="배달의민족 주아" pitchFamily="18" charset="-127"/>
                  <a:ea typeface="배달의민족 주아" pitchFamily="18" charset="-127"/>
                </a:rPr>
                <a:t>, </a:t>
              </a:r>
              <a:r>
                <a:rPr lang="ko-KR" altLang="en-US" sz="1100" dirty="0" smtClean="0">
                  <a:latin typeface="배달의민족 주아" pitchFamily="18" charset="-127"/>
                  <a:ea typeface="배달의민족 주아" pitchFamily="18" charset="-127"/>
                </a:rPr>
                <a:t>교수</a:t>
              </a:r>
              <a:r>
                <a:rPr lang="en-US" altLang="ko-KR" sz="1100" dirty="0" smtClean="0">
                  <a:latin typeface="배달의민족 주아" pitchFamily="18" charset="-127"/>
                  <a:ea typeface="배달의민족 주아" pitchFamily="18" charset="-127"/>
                </a:rPr>
                <a:t>/</a:t>
              </a:r>
              <a:r>
                <a:rPr lang="ko-KR" altLang="en-US" sz="1100" dirty="0" smtClean="0">
                  <a:latin typeface="배달의민족 주아" pitchFamily="18" charset="-127"/>
                  <a:ea typeface="배달의민족 주아" pitchFamily="18" charset="-127"/>
                </a:rPr>
                <a:t>직원은 아이디로 </a:t>
              </a:r>
              <a:r>
                <a:rPr lang="ko-KR" altLang="en-US" sz="1100" dirty="0" err="1" smtClean="0">
                  <a:latin typeface="배달의민족 주아" pitchFamily="18" charset="-127"/>
                  <a:ea typeface="배달의민족 주아" pitchFamily="18" charset="-127"/>
                </a:rPr>
                <a:t>로그인이</a:t>
              </a:r>
              <a:r>
                <a:rPr lang="ko-KR" altLang="en-US" sz="1100" dirty="0" smtClean="0">
                  <a:latin typeface="배달의민족 주아" pitchFamily="18" charset="-127"/>
                  <a:ea typeface="배달의민족 주아" pitchFamily="18" charset="-127"/>
                </a:rPr>
                <a:t> 가능합니다</a:t>
              </a:r>
              <a:r>
                <a:rPr lang="en-US" altLang="ko-KR" sz="1100" dirty="0" smtClean="0">
                  <a:latin typeface="배달의민족 주아" pitchFamily="18" charset="-127"/>
                  <a:ea typeface="배달의민족 주아" pitchFamily="18" charset="-127"/>
                </a:rPr>
                <a:t>.</a:t>
              </a:r>
              <a:endParaRPr lang="ko-KR" altLang="en-US" sz="11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11560" y="4005064"/>
            <a:ext cx="1944216" cy="1188132"/>
            <a:chOff x="611560" y="4005064"/>
            <a:chExt cx="1944216" cy="1188132"/>
          </a:xfrm>
        </p:grpSpPr>
        <p:sp>
          <p:nvSpPr>
            <p:cNvPr id="21" name="직사각형 20"/>
            <p:cNvSpPr/>
            <p:nvPr/>
          </p:nvSpPr>
          <p:spPr>
            <a:xfrm>
              <a:off x="611560" y="4005064"/>
              <a:ext cx="1944216" cy="118813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07603" y="4823574"/>
              <a:ext cx="11521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배달의민족 주아" pitchFamily="18" charset="-127"/>
                  <a:ea typeface="배달의민족 주아" pitchFamily="18" charset="-127"/>
                </a:rPr>
                <a:t>학번</a:t>
              </a:r>
              <a:r>
                <a:rPr lang="en-US" altLang="ko-KR" sz="1100" dirty="0" smtClean="0">
                  <a:latin typeface="배달의민족 주아" pitchFamily="18" charset="-127"/>
                  <a:ea typeface="배달의민족 주아" pitchFamily="18" charset="-127"/>
                </a:rPr>
                <a:t>/</a:t>
              </a:r>
              <a:r>
                <a:rPr lang="ko-KR" altLang="en-US" sz="1100" dirty="0" smtClean="0">
                  <a:latin typeface="배달의민족 주아" pitchFamily="18" charset="-127"/>
                  <a:ea typeface="배달의민족 주아" pitchFamily="18" charset="-127"/>
                </a:rPr>
                <a:t>아이디 찾기</a:t>
              </a:r>
              <a:endParaRPr lang="ko-KR" altLang="en-US" sz="11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1026" name="Picture 2" descr="C:\Users\sksksk\Desktop\KakaoTalk_20170703_18181749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072" y="4205167"/>
              <a:ext cx="465971" cy="46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834363" y="4185133"/>
              <a:ext cx="1505389" cy="54001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771800" y="4005064"/>
            <a:ext cx="1944216" cy="1188132"/>
            <a:chOff x="2771800" y="4005064"/>
            <a:chExt cx="1944216" cy="1188132"/>
          </a:xfrm>
        </p:grpSpPr>
        <p:sp>
          <p:nvSpPr>
            <p:cNvPr id="23" name="직사각형 22"/>
            <p:cNvSpPr/>
            <p:nvPr/>
          </p:nvSpPr>
          <p:spPr>
            <a:xfrm>
              <a:off x="2771800" y="4005064"/>
              <a:ext cx="1944216" cy="118813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2991213" y="4185133"/>
              <a:ext cx="1505389" cy="900051"/>
              <a:chOff x="834363" y="4185133"/>
              <a:chExt cx="1505389" cy="900051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007603" y="4823574"/>
                <a:ext cx="11521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smtClean="0">
                    <a:latin typeface="배달의민족 주아" pitchFamily="18" charset="-127"/>
                    <a:ea typeface="배달의민족 주아" pitchFamily="18" charset="-127"/>
                  </a:rPr>
                  <a:t>비밀번호 찾기</a:t>
                </a:r>
                <a:endParaRPr lang="ko-KR" altLang="en-US" sz="1100" dirty="0">
                  <a:latin typeface="배달의민족 주아" pitchFamily="18" charset="-127"/>
                  <a:ea typeface="배달의민족 주아" pitchFamily="18" charset="-127"/>
                </a:endParaRPr>
              </a:p>
            </p:txBody>
          </p:sp>
          <p:pic>
            <p:nvPicPr>
              <p:cNvPr id="33" name="Picture 2" descr="C:\Users\sksksk\Desktop\KakaoTalk_20170703_181817496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4072" y="4205167"/>
                <a:ext cx="465971" cy="4659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직사각형 33"/>
              <p:cNvSpPr/>
              <p:nvPr/>
            </p:nvSpPr>
            <p:spPr>
              <a:xfrm>
                <a:off x="834363" y="4185133"/>
                <a:ext cx="1505389" cy="540011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611560" y="1472390"/>
            <a:ext cx="4104456" cy="876490"/>
            <a:chOff x="611560" y="1472390"/>
            <a:chExt cx="4104456" cy="876490"/>
          </a:xfrm>
        </p:grpSpPr>
        <p:sp>
          <p:nvSpPr>
            <p:cNvPr id="24" name="직사각형 23"/>
            <p:cNvSpPr/>
            <p:nvPr/>
          </p:nvSpPr>
          <p:spPr>
            <a:xfrm>
              <a:off x="611560" y="1472390"/>
              <a:ext cx="4104456" cy="87649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Picture 2" descr="C:\Users\sksksk\Desktop\KakaoTalk_20170703_18181749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0802" y="1682414"/>
              <a:ext cx="465971" cy="46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/>
          <p:cNvGrpSpPr/>
          <p:nvPr/>
        </p:nvGrpSpPr>
        <p:grpSpPr>
          <a:xfrm>
            <a:off x="596389" y="5443573"/>
            <a:ext cx="4104456" cy="649723"/>
            <a:chOff x="596389" y="5443573"/>
            <a:chExt cx="4104456" cy="649723"/>
          </a:xfrm>
        </p:grpSpPr>
        <p:sp>
          <p:nvSpPr>
            <p:cNvPr id="25" name="직사각형 24"/>
            <p:cNvSpPr/>
            <p:nvPr/>
          </p:nvSpPr>
          <p:spPr>
            <a:xfrm>
              <a:off x="596389" y="5443573"/>
              <a:ext cx="4104456" cy="64972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2" descr="C:\Users\sksksk\Desktop\KakaoTalk_20170703_18181749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0802" y="5535448"/>
              <a:ext cx="465971" cy="465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/>
          <p:cNvSpPr txBox="1"/>
          <p:nvPr/>
        </p:nvSpPr>
        <p:spPr>
          <a:xfrm>
            <a:off x="3991476" y="3031285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en-US" altLang="ko-KR" sz="1400" dirty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065190" y="4500155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en-US" altLang="ko-KR" sz="1400" dirty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225430" y="4489375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③</a:t>
            </a:r>
            <a:endParaRPr lang="en-US" altLang="ko-KR" sz="1400" dirty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3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292080" y="1088740"/>
            <a:ext cx="0" cy="522058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631275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학번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아이디 찾기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268760"/>
            <a:ext cx="4536504" cy="49685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11560" y="1472390"/>
            <a:ext cx="4104456" cy="37243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학번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/ID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 찾기</a:t>
            </a:r>
            <a:endParaRPr lang="ko-KR" altLang="en-US" sz="14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5430" y="1988840"/>
            <a:ext cx="4137069" cy="1632574"/>
            <a:chOff x="565430" y="1988840"/>
            <a:chExt cx="4137069" cy="1632574"/>
          </a:xfrm>
        </p:grpSpPr>
        <p:grpSp>
          <p:nvGrpSpPr>
            <p:cNvPr id="3" name="그룹 2"/>
            <p:cNvGrpSpPr/>
            <p:nvPr/>
          </p:nvGrpSpPr>
          <p:grpSpPr>
            <a:xfrm>
              <a:off x="565430" y="1988840"/>
              <a:ext cx="4137069" cy="1632574"/>
              <a:chOff x="578946" y="2120462"/>
              <a:chExt cx="4137069" cy="1632574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650954" y="2564904"/>
                <a:ext cx="4065061" cy="118813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578946" y="2120462"/>
                <a:ext cx="1296144" cy="37243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  <a:latin typeface="배달의민족 주아" pitchFamily="18" charset="-127"/>
                    <a:ea typeface="배달의민족 주아" pitchFamily="18" charset="-127"/>
                  </a:rPr>
                  <a:t>휴대전화로 찾기</a:t>
                </a:r>
                <a:endParaRPr lang="ko-KR" altLang="en-US" sz="1400" dirty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578946" y="2399388"/>
                <a:ext cx="2552894" cy="16551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배달의민족 주아" pitchFamily="18" charset="-127"/>
                    <a:ea typeface="배달의민족 주아" pitchFamily="18" charset="-127"/>
                  </a:rPr>
                  <a:t>휴대전화를 통해 학번</a:t>
                </a:r>
                <a:r>
                  <a:rPr lang="en-US" altLang="ko-KR" sz="800" dirty="0" smtClean="0">
                    <a:solidFill>
                      <a:schemeClr val="tx1"/>
                    </a:solidFill>
                    <a:latin typeface="배달의민족 주아" pitchFamily="18" charset="-127"/>
                    <a:ea typeface="배달의민족 주아" pitchFamily="18" charset="-127"/>
                  </a:rPr>
                  <a:t>/ID</a:t>
                </a:r>
                <a:r>
                  <a:rPr lang="ko-KR" altLang="en-US" sz="800" dirty="0" smtClean="0">
                    <a:solidFill>
                      <a:schemeClr val="tx1"/>
                    </a:solidFill>
                    <a:latin typeface="배달의민족 주아" pitchFamily="18" charset="-127"/>
                    <a:ea typeface="배달의민족 주아" pitchFamily="18" charset="-127"/>
                  </a:rPr>
                  <a:t>를 찾을 수 있습니다</a:t>
                </a:r>
                <a:r>
                  <a:rPr lang="en-US" altLang="ko-KR" sz="800" dirty="0" smtClean="0">
                    <a:solidFill>
                      <a:schemeClr val="tx1"/>
                    </a:solidFill>
                    <a:latin typeface="배달의민족 주아" pitchFamily="18" charset="-127"/>
                    <a:ea typeface="배달의민족 주아" pitchFamily="18" charset="-127"/>
                  </a:rPr>
                  <a:t>.</a:t>
                </a:r>
                <a:endParaRPr lang="ko-KR" altLang="en-US" sz="800" dirty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endParaRPr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899213" y="2748212"/>
              <a:ext cx="2552894" cy="16551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○  등록된 휴대전화로 학번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/ID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찾기</a:t>
              </a:r>
              <a:endParaRPr lang="ko-KR" altLang="en-US" sz="12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899213" y="3129752"/>
              <a:ext cx="2552894" cy="16551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○  본인명의의 휴대전화로 학번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/ID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찾기</a:t>
              </a:r>
              <a:endParaRPr lang="ko-KR" altLang="en-US" sz="12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65430" y="3789040"/>
            <a:ext cx="4137069" cy="2232248"/>
            <a:chOff x="565430" y="3789040"/>
            <a:chExt cx="4137069" cy="2232248"/>
          </a:xfrm>
        </p:grpSpPr>
        <p:sp>
          <p:nvSpPr>
            <p:cNvPr id="48" name="직사각형 47"/>
            <p:cNvSpPr/>
            <p:nvPr/>
          </p:nvSpPr>
          <p:spPr>
            <a:xfrm>
              <a:off x="637438" y="4233482"/>
              <a:ext cx="4065061" cy="178780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65430" y="3789040"/>
              <a:ext cx="1296144" cy="37243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이메일로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 찾기</a:t>
              </a:r>
              <a:endParaRPr lang="ko-KR" altLang="en-US" sz="14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65430" y="4067966"/>
              <a:ext cx="2552894" cy="16551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등록된 </a:t>
              </a:r>
              <a:r>
                <a:rPr lang="ko-KR" altLang="en-US" sz="800" dirty="0" err="1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이메일을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 통해 학번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/ID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를 찾을 수 있습니다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.</a:t>
              </a:r>
              <a:endParaRPr lang="ko-KR" altLang="en-US" sz="8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511660" y="4680634"/>
              <a:ext cx="1836000" cy="2052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899213" y="4365104"/>
              <a:ext cx="2552894" cy="16551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○ 등록된 </a:t>
              </a:r>
              <a:r>
                <a:rPr lang="ko-KR" altLang="en-US" sz="1200" dirty="0" err="1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이메일로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 학번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/ID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찾기</a:t>
              </a:r>
              <a:endParaRPr lang="ko-KR" altLang="en-US" sz="12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27584" y="4653136"/>
              <a:ext cx="4074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배달의민족 주아" pitchFamily="18" charset="-127"/>
                  <a:ea typeface="배달의민족 주아" pitchFamily="18" charset="-127"/>
                </a:rPr>
                <a:t>이름</a:t>
              </a:r>
              <a:endParaRPr lang="ko-KR" altLang="en-US" sz="11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511660" y="5067598"/>
              <a:ext cx="1836000" cy="2052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27584" y="5040100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 smtClean="0">
                  <a:latin typeface="배달의민족 주아" pitchFamily="18" charset="-127"/>
                  <a:ea typeface="배달의민족 주아" pitchFamily="18" charset="-127"/>
                </a:rPr>
                <a:t>이메일</a:t>
              </a:r>
              <a:endParaRPr lang="ko-KR" altLang="en-US" sz="11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511660" y="5446300"/>
              <a:ext cx="1836000" cy="2052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27584" y="5418802"/>
              <a:ext cx="6431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배달의민족 주아" pitchFamily="18" charset="-127"/>
                  <a:ea typeface="배달의민족 주아" pitchFamily="18" charset="-127"/>
                </a:rPr>
                <a:t>인증번호</a:t>
              </a:r>
              <a:endParaRPr lang="ko-KR" altLang="en-US" sz="11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961448" y="2706759"/>
            <a:ext cx="357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21432" y="3076205"/>
            <a:ext cx="357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07525" y="4318983"/>
            <a:ext cx="396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③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247964" y="5272798"/>
            <a:ext cx="396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④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538423" y="1300113"/>
            <a:ext cx="3498073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①  등록된 휴대전화로 아이디 찾기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등록된 전화번호를 통해 아이디를 안내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②  본인명의의 휴대전화로 아이디 찾기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   - 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본인명의의 휴대전화를 통해 아이디를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안내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③  등록 된 </a:t>
            </a:r>
            <a:r>
              <a:rPr lang="ko-KR" altLang="en-US" dirty="0" err="1">
                <a:latin typeface="배달의민족 연성" pitchFamily="50" charset="-127"/>
                <a:ea typeface="배달의민족 연성" pitchFamily="50" charset="-127"/>
              </a:rPr>
              <a:t>이메일로</a:t>
            </a:r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 아이디 찾기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   - 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등록된 </a:t>
            </a:r>
            <a:r>
              <a:rPr lang="ko-KR" altLang="en-US" sz="1400" dirty="0" err="1">
                <a:latin typeface="배달의민족 연성" pitchFamily="50" charset="-127"/>
                <a:ea typeface="배달의민족 연성" pitchFamily="50" charset="-127"/>
              </a:rPr>
              <a:t>이메일을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 통해 아이디를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안내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④  인증번호 받기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   - 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등록된 </a:t>
            </a:r>
            <a:r>
              <a:rPr lang="ko-KR" altLang="en-US" sz="1400" dirty="0" err="1">
                <a:latin typeface="배달의민족 연성" pitchFamily="50" charset="-127"/>
                <a:ea typeface="배달의민족 연성" pitchFamily="50" charset="-127"/>
              </a:rPr>
              <a:t>이메일이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sz="1400" dirty="0" err="1">
                <a:latin typeface="배달의민족 연성" pitchFamily="50" charset="-127"/>
                <a:ea typeface="배달의민족 연성" pitchFamily="50" charset="-127"/>
              </a:rPr>
              <a:t>맞다면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 서버 측에서 인증코드를 전송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   - 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인증번호가 일치 시 아이디를 안내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2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3546125" y="5062186"/>
            <a:ext cx="900000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인증번호 받기 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2460275" y="5738461"/>
            <a:ext cx="900000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44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292080" y="1088740"/>
            <a:ext cx="0" cy="522058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652120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메인페이지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268760"/>
            <a:ext cx="4536504" cy="49685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95536" y="1269328"/>
            <a:ext cx="1116124" cy="5034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511660" y="1269328"/>
            <a:ext cx="3420380" cy="5034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강승욱님</a:t>
            </a:r>
            <a:endParaRPr lang="en-US" altLang="ko-KR" sz="800" dirty="0" smtClean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ko-KR" altLang="en-US" sz="800" dirty="0" err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학부생</a:t>
            </a:r>
            <a:r>
              <a:rPr lang="ko-KR" altLang="en-US" sz="8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 학사정보시스템</a:t>
            </a:r>
            <a:r>
              <a:rPr lang="en-US" altLang="ko-KR" sz="8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8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1" name="Picture 2" descr="C:\Users\sksksk\Desktop\KakaoTalk_20170703_18181749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12" y="1288086"/>
            <a:ext cx="465971" cy="46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395537" y="1772816"/>
            <a:ext cx="1116124" cy="446449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00680" y="1988840"/>
            <a:ext cx="1110982" cy="64807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학사일정조회</a:t>
            </a:r>
            <a:endParaRPr lang="en-US" altLang="ko-KR" sz="1000" dirty="0" smtClean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신상정보관리</a:t>
            </a:r>
            <a:endParaRPr lang="en-US" altLang="ko-KR" sz="1000" dirty="0" smtClean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1000" dirty="0" err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휴</a:t>
            </a:r>
            <a:r>
              <a:rPr lang="en-US" altLang="ko-KR" sz="10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복학신청</a:t>
            </a:r>
            <a:endParaRPr lang="ko-KR" altLang="en-US" sz="10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0680" y="1772816"/>
            <a:ext cx="1110982" cy="216024"/>
            <a:chOff x="400680" y="1772816"/>
            <a:chExt cx="1110982" cy="216024"/>
          </a:xfrm>
        </p:grpSpPr>
        <p:sp>
          <p:nvSpPr>
            <p:cNvPr id="33" name="직사각형 32"/>
            <p:cNvSpPr/>
            <p:nvPr/>
          </p:nvSpPr>
          <p:spPr>
            <a:xfrm>
              <a:off x="400680" y="1772816"/>
              <a:ext cx="1110982" cy="21602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개인정보</a:t>
              </a:r>
              <a:endParaRPr lang="ko-KR" altLang="en-US" sz="11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4" name="이등변 삼각형 3"/>
            <p:cNvSpPr/>
            <p:nvPr/>
          </p:nvSpPr>
          <p:spPr>
            <a:xfrm>
              <a:off x="1331640" y="1844824"/>
              <a:ext cx="144016" cy="72008"/>
            </a:xfrm>
            <a:prstGeom prst="triangl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95536" y="2636912"/>
            <a:ext cx="1112400" cy="216000"/>
            <a:chOff x="2411760" y="2312876"/>
            <a:chExt cx="1110982" cy="216024"/>
          </a:xfrm>
        </p:grpSpPr>
        <p:sp>
          <p:nvSpPr>
            <p:cNvPr id="40" name="직사각형 39"/>
            <p:cNvSpPr/>
            <p:nvPr/>
          </p:nvSpPr>
          <p:spPr>
            <a:xfrm>
              <a:off x="2411760" y="2312876"/>
              <a:ext cx="1110982" cy="21602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성적관리</a:t>
              </a:r>
              <a:endParaRPr lang="ko-KR" altLang="en-US" sz="11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41" name="이등변 삼각형 40"/>
            <p:cNvSpPr/>
            <p:nvPr/>
          </p:nvSpPr>
          <p:spPr>
            <a:xfrm flipV="1">
              <a:off x="3342720" y="2384884"/>
              <a:ext cx="144016" cy="72008"/>
            </a:xfrm>
            <a:prstGeom prst="triangl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97164" y="2852936"/>
            <a:ext cx="1112400" cy="216000"/>
            <a:chOff x="2411760" y="2312876"/>
            <a:chExt cx="1110982" cy="216024"/>
          </a:xfrm>
        </p:grpSpPr>
        <p:sp>
          <p:nvSpPr>
            <p:cNvPr id="44" name="직사각형 43"/>
            <p:cNvSpPr/>
            <p:nvPr/>
          </p:nvSpPr>
          <p:spPr>
            <a:xfrm>
              <a:off x="2411760" y="2312876"/>
              <a:ext cx="1110982" cy="21602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수강관</a:t>
              </a:r>
              <a:r>
                <a:rPr lang="ko-KR" altLang="en-US" sz="1100" dirty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리</a:t>
              </a:r>
            </a:p>
          </p:txBody>
        </p:sp>
        <p:sp>
          <p:nvSpPr>
            <p:cNvPr id="45" name="이등변 삼각형 44"/>
            <p:cNvSpPr/>
            <p:nvPr/>
          </p:nvSpPr>
          <p:spPr>
            <a:xfrm flipV="1">
              <a:off x="3342720" y="2384884"/>
              <a:ext cx="144016" cy="72008"/>
            </a:xfrm>
            <a:prstGeom prst="triangl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93060" y="3068960"/>
            <a:ext cx="1112400" cy="216000"/>
            <a:chOff x="2411760" y="2312876"/>
            <a:chExt cx="1110982" cy="216024"/>
          </a:xfrm>
        </p:grpSpPr>
        <p:sp>
          <p:nvSpPr>
            <p:cNvPr id="47" name="직사각형 46"/>
            <p:cNvSpPr/>
            <p:nvPr/>
          </p:nvSpPr>
          <p:spPr>
            <a:xfrm>
              <a:off x="2411760" y="2312876"/>
              <a:ext cx="1110982" cy="21602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친구관리</a:t>
              </a:r>
              <a:endParaRPr lang="ko-KR" altLang="en-US" sz="11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62" name="이등변 삼각형 61"/>
            <p:cNvSpPr/>
            <p:nvPr/>
          </p:nvSpPr>
          <p:spPr>
            <a:xfrm flipV="1">
              <a:off x="3342720" y="2384884"/>
              <a:ext cx="144016" cy="72008"/>
            </a:xfrm>
            <a:prstGeom prst="triangl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3347864" y="1341336"/>
            <a:ext cx="1494166" cy="35947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Notice    Sitemap    Logout</a:t>
            </a:r>
            <a:endParaRPr lang="ko-KR" altLang="en-US" sz="8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509088" y="1772816"/>
            <a:ext cx="3420380" cy="21602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페이지 제목</a:t>
            </a:r>
            <a:endParaRPr lang="ko-KR" altLang="en-US" sz="8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511662" y="1988840"/>
            <a:ext cx="3420380" cy="424847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내용</a:t>
            </a:r>
            <a:endParaRPr lang="ko-KR" altLang="en-US" sz="32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80140" y="1329649"/>
            <a:ext cx="306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23928" y="1249015"/>
            <a:ext cx="363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43823" y="2158987"/>
            <a:ext cx="306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③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51720" y="1753071"/>
            <a:ext cx="306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④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91880" y="4014029"/>
            <a:ext cx="306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⑤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547914" y="1240879"/>
            <a:ext cx="3560590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①  접속한 유저에 정보를 표시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이름과 학생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,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교수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,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직원 구분할 수 있는 문장 표시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②  로그아웃 등 메뉴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   - 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홈페이지를 안전하게 종료할 수 있는 로그아웃 버튼 등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      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메뉴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표시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③  홈페이지에 주된 기능이 있는 메뉴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   - 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로그인 시 부여된 코드에 따라 학생이 사용할 수 있는 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메뉴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교수가 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사용할 수 있는 메뉴</a:t>
            </a:r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, 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직원이 사용할 수 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있는 메뉴가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표시됨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④  페이지 제목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   - 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메뉴 클릭 시 그에 해당 하는 제목이 표시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됨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⑤  페이지 내용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   - 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메뉴 클릭 시 그에 해당 하는 내용이 표시 됨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32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5723890" y="764540"/>
            <a:ext cx="3168650" cy="3600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학사일정 페이지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500" y="764540"/>
            <a:ext cx="3168650" cy="3600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95605" y="1268730"/>
            <a:ext cx="4536440" cy="496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04495" y="1268730"/>
            <a:ext cx="2124075" cy="5035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학사일정</a:t>
            </a:r>
            <a:r>
              <a:rPr lang="ko-KR" altLang="en-US" sz="8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 학사안내 학사일정 및 주요 정보 안내</a:t>
            </a:r>
            <a:endParaRPr lang="ko-KR" altLang="en-US" sz="8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39750" y="1924685"/>
            <a:ext cx="4212590" cy="50355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5" name="사각형: 빗면 3">
            <a:extLst>
              <a:ext uri="{FF2B5EF4-FFF2-40B4-BE49-F238E27FC236}">
                <a16:creationId xmlns:a16="http://schemas.microsoft.com/office/drawing/2014/main" xmlns="" xmlns:p14="http://schemas.microsoft.com/office/powerpoint/2010/main" id="{52422EA0-A487-4346-AB41-3CE548A08B5B}"/>
              </a:ext>
            </a:extLst>
          </p:cNvPr>
          <p:cNvSpPr/>
          <p:nvPr/>
        </p:nvSpPr>
        <p:spPr>
          <a:xfrm>
            <a:off x="3636010" y="1412240"/>
            <a:ext cx="1115695" cy="215900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학사일정 다운로드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9750" y="1924685"/>
            <a:ext cx="782955" cy="5035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조직분류</a:t>
            </a:r>
            <a:r>
              <a:rPr lang="en-US" altLang="ko-KR" sz="1000" dirty="0" smtClean="0">
                <a:solidFill>
                  <a:srgbClr val="FF0000"/>
                </a:solidFill>
                <a:latin typeface="배달의민족 주아" pitchFamily="18" charset="-127"/>
                <a:ea typeface="배달의민족 주아" pitchFamily="18" charset="-127"/>
              </a:rPr>
              <a:t>*</a:t>
            </a:r>
            <a:endParaRPr lang="ko-KR" altLang="en-US" sz="1000" dirty="0">
              <a:solidFill>
                <a:srgbClr val="FF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xmlns:p14="http://schemas.microsoft.com/office/powerpoint/2010/main" id="{64F4A0DE-2426-4523-9770-8DA1169D9BDE}"/>
              </a:ext>
            </a:extLst>
          </p:cNvPr>
          <p:cNvSpPr/>
          <p:nvPr/>
        </p:nvSpPr>
        <p:spPr>
          <a:xfrm>
            <a:off x="1115695" y="2056130"/>
            <a:ext cx="694055" cy="240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</a:t>
            </a:r>
            <a:r>
              <a:rPr lang="ko-KR" altLang="en-US" sz="1000" dirty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763395" y="1924685"/>
            <a:ext cx="499745" cy="5035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년도</a:t>
            </a:r>
            <a:r>
              <a:rPr lang="en-US" altLang="ko-KR" sz="1000" dirty="0" smtClean="0">
                <a:solidFill>
                  <a:srgbClr val="FF0000"/>
                </a:solidFill>
                <a:latin typeface="배달의민족 주아" pitchFamily="18" charset="-127"/>
                <a:ea typeface="배달의민족 주아" pitchFamily="18" charset="-127"/>
              </a:rPr>
              <a:t>*</a:t>
            </a:r>
            <a:endParaRPr lang="ko-KR" altLang="en-US" sz="1000" dirty="0">
              <a:solidFill>
                <a:srgbClr val="FF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xmlns:p14="http://schemas.microsoft.com/office/powerpoint/2010/main" id="{64F4A0DE-2426-4523-9770-8DA1169D9BDE}"/>
              </a:ext>
            </a:extLst>
          </p:cNvPr>
          <p:cNvSpPr/>
          <p:nvPr/>
        </p:nvSpPr>
        <p:spPr>
          <a:xfrm>
            <a:off x="2156460" y="2056130"/>
            <a:ext cx="682625" cy="240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</a:t>
            </a:r>
            <a:endParaRPr lang="ko-KR" altLang="en-US" sz="1000" dirty="0">
              <a:ln w="12700">
                <a:noFill/>
              </a:ln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601595" y="2059305"/>
            <a:ext cx="237490" cy="237490"/>
            <a:chOff x="2601595" y="2059305"/>
            <a:chExt cx="237490" cy="237490"/>
          </a:xfrm>
        </p:grpSpPr>
        <p:sp>
          <p:nvSpPr>
            <p:cNvPr id="69" name="직사각형 68"/>
            <p:cNvSpPr/>
            <p:nvPr/>
          </p:nvSpPr>
          <p:spPr>
            <a:xfrm>
              <a:off x="2601595" y="2059305"/>
              <a:ext cx="237490" cy="23749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70" name="이등변 삼각형 69"/>
            <p:cNvSpPr/>
            <p:nvPr/>
          </p:nvSpPr>
          <p:spPr>
            <a:xfrm rot="10800000" flipH="1">
              <a:off x="2656840" y="2142490"/>
              <a:ext cx="127000" cy="80010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2811145" y="1917065"/>
            <a:ext cx="393065" cy="5035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월</a:t>
            </a:r>
            <a:r>
              <a:rPr lang="en-US" altLang="ko-KR" sz="1000" dirty="0" smtClean="0">
                <a:solidFill>
                  <a:srgbClr val="FF0000"/>
                </a:solidFill>
                <a:latin typeface="배달의민족 주아" pitchFamily="18" charset="-127"/>
                <a:ea typeface="배달의민족 주아" pitchFamily="18" charset="-127"/>
              </a:rPr>
              <a:t>*</a:t>
            </a:r>
            <a:endParaRPr lang="ko-KR" altLang="en-US" sz="1000" dirty="0">
              <a:solidFill>
                <a:srgbClr val="FF0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xmlns:p14="http://schemas.microsoft.com/office/powerpoint/2010/main" id="{64F4A0DE-2426-4523-9770-8DA1169D9BDE}"/>
              </a:ext>
            </a:extLst>
          </p:cNvPr>
          <p:cNvSpPr/>
          <p:nvPr/>
        </p:nvSpPr>
        <p:spPr>
          <a:xfrm>
            <a:off x="3131820" y="2048510"/>
            <a:ext cx="682625" cy="240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1000" dirty="0">
              <a:ln w="12700">
                <a:noFill/>
              </a:ln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3576955" y="2051050"/>
            <a:ext cx="237490" cy="237490"/>
            <a:chOff x="3576955" y="2051050"/>
            <a:chExt cx="237490" cy="237490"/>
          </a:xfrm>
        </p:grpSpPr>
        <p:sp>
          <p:nvSpPr>
            <p:cNvPr id="74" name="직사각형 73"/>
            <p:cNvSpPr/>
            <p:nvPr/>
          </p:nvSpPr>
          <p:spPr>
            <a:xfrm>
              <a:off x="3576955" y="2051050"/>
              <a:ext cx="237490" cy="23749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75" name="이등변 삼각형 74"/>
            <p:cNvSpPr/>
            <p:nvPr/>
          </p:nvSpPr>
          <p:spPr>
            <a:xfrm rot="10800000" flipH="1">
              <a:off x="3632200" y="2134870"/>
              <a:ext cx="127000" cy="80010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1572260" y="2054225"/>
            <a:ext cx="237490" cy="237490"/>
            <a:chOff x="1572260" y="2054225"/>
            <a:chExt cx="237490" cy="237490"/>
          </a:xfrm>
        </p:grpSpPr>
        <p:sp>
          <p:nvSpPr>
            <p:cNvPr id="77" name="직사각형 76"/>
            <p:cNvSpPr/>
            <p:nvPr/>
          </p:nvSpPr>
          <p:spPr>
            <a:xfrm>
              <a:off x="1572260" y="2054225"/>
              <a:ext cx="237490" cy="23749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78" name="이등변 삼각형 77"/>
            <p:cNvSpPr/>
            <p:nvPr/>
          </p:nvSpPr>
          <p:spPr>
            <a:xfrm rot="10800000" flipH="1">
              <a:off x="1627505" y="2137410"/>
              <a:ext cx="127000" cy="80010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사각형: 빗면 3">
            <a:extLst>
              <a:ext uri="{FF2B5EF4-FFF2-40B4-BE49-F238E27FC236}">
                <a16:creationId xmlns:a16="http://schemas.microsoft.com/office/drawing/2014/main" xmlns="" xmlns:p14="http://schemas.microsoft.com/office/powerpoint/2010/main" id="{52422EA0-A487-4346-AB41-3CE548A08B5B}"/>
              </a:ext>
            </a:extLst>
          </p:cNvPr>
          <p:cNvSpPr/>
          <p:nvPr/>
        </p:nvSpPr>
        <p:spPr>
          <a:xfrm>
            <a:off x="4140200" y="2069465"/>
            <a:ext cx="539750" cy="215900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9750" y="2924810"/>
          <a:ext cx="4212590" cy="31330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190"/>
                <a:gridCol w="1728470"/>
                <a:gridCol w="1440180"/>
                <a:gridCol w="539750"/>
              </a:tblGrid>
              <a:tr h="37084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NO</a:t>
                      </a:r>
                      <a:endParaRPr lang="ko-KR" altLang="en-US" sz="1000" b="1" kern="1200" dirty="0" smtClean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기간</a:t>
                      </a:r>
                      <a:endParaRPr lang="ko-KR" altLang="en-US" sz="1000" b="1" kern="1200" dirty="0" smtClean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일정</a:t>
                      </a:r>
                      <a:endParaRPr lang="ko-KR" altLang="en-US" sz="1000" b="1" kern="1200" dirty="0" smtClean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비고</a:t>
                      </a:r>
                      <a:endParaRPr lang="ko-KR" altLang="en-US" sz="1000" b="1" kern="1200" dirty="0" smtClean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배달의민족 주아" charset="0"/>
                          <a:ea typeface="배달의민족 주아" charset="0"/>
                        </a:rPr>
                        <a:t>1</a:t>
                      </a:r>
                      <a:endParaRPr lang="ko-KR" altLang="en-US" sz="1000" b="0" kern="1200" dirty="0" smtClean="0">
                        <a:solidFill>
                          <a:schemeClr val="dk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배달의민족 주아" charset="0"/>
                          <a:ea typeface="배달의민족 주아" charset="0"/>
                        </a:rPr>
                        <a:t>2017-02-01~2017-07-31</a:t>
                      </a:r>
                      <a:endParaRPr lang="ko-KR" altLang="en-US" sz="1000" b="0" kern="1200" dirty="0" smtClean="0">
                        <a:solidFill>
                          <a:schemeClr val="dk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배달의민족 주아" charset="0"/>
                          <a:ea typeface="배달의민족 주아" charset="0"/>
                        </a:rPr>
                        <a:t>등록금납부확인서출력</a:t>
                      </a:r>
                      <a:endParaRPr lang="ko-KR" altLang="en-US" sz="1000" b="0" kern="1200" dirty="0" smtClean="0">
                        <a:solidFill>
                          <a:schemeClr val="dk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배달의민족 주아" charset="0"/>
                          <a:ea typeface="배달의민족 주아" charset="0"/>
                        </a:rPr>
                        <a:t>2</a:t>
                      </a:r>
                      <a:endParaRPr lang="ko-KR" altLang="en-US" sz="1000" b="0" kern="1200" dirty="0" smtClean="0">
                        <a:solidFill>
                          <a:schemeClr val="dk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배달의민족 주아" charset="0"/>
                          <a:ea typeface="배달의민족 주아" charset="0"/>
                        </a:rPr>
                        <a:t>2017-06-21~2017-07-04</a:t>
                      </a:r>
                      <a:endParaRPr lang="ko-KR" altLang="en-US" sz="1000" b="0" kern="1200" dirty="0" smtClean="0">
                        <a:solidFill>
                          <a:schemeClr val="dk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배달의민족 주아" charset="0"/>
                          <a:ea typeface="배달의민족 주아" charset="0"/>
                        </a:rPr>
                        <a:t>수강철회신청기간</a:t>
                      </a:r>
                      <a:endParaRPr lang="ko-KR" altLang="en-US" sz="1000" b="0" kern="1200" dirty="0" smtClean="0">
                        <a:solidFill>
                          <a:schemeClr val="dk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배달의민족 주아" charset="0"/>
                          <a:ea typeface="배달의민족 주아" charset="0"/>
                        </a:rPr>
                        <a:t>3</a:t>
                      </a:r>
                      <a:endParaRPr lang="ko-KR" altLang="en-US" sz="1000" b="0" kern="1200" dirty="0" smtClean="0">
                        <a:solidFill>
                          <a:schemeClr val="dk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배달의민족 주아" charset="0"/>
                          <a:ea typeface="배달의민족 주아" charset="0"/>
                        </a:rPr>
                        <a:t>2017-06-23~2017-07-15</a:t>
                      </a:r>
                      <a:endParaRPr lang="ko-KR" altLang="en-US" sz="1000" b="0" kern="1200" dirty="0" smtClean="0">
                        <a:solidFill>
                          <a:schemeClr val="dk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배달의민족 주아" charset="0"/>
                          <a:ea typeface="배달의민족 주아" charset="0"/>
                        </a:rPr>
                        <a:t>성적조회기간(기말,계절)</a:t>
                      </a:r>
                      <a:endParaRPr lang="ko-KR" altLang="en-US" sz="1000" b="0" kern="1200" dirty="0" smtClean="0">
                        <a:solidFill>
                          <a:schemeClr val="dk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배달의민족 주아" charset="0"/>
                          <a:ea typeface="배달의민족 주아" charset="0"/>
                        </a:rPr>
                        <a:t>4</a:t>
                      </a:r>
                      <a:endParaRPr lang="ko-KR" altLang="en-US" sz="1000" b="0" kern="1200" dirty="0" smtClean="0">
                        <a:solidFill>
                          <a:schemeClr val="dk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배달의민족 주아" charset="0"/>
                          <a:ea typeface="배달의민족 주아" charset="0"/>
                        </a:rPr>
                        <a:t>2017-07-31~2017-08-04</a:t>
                      </a:r>
                      <a:endParaRPr lang="ko-KR" altLang="en-US" sz="1000" b="0" kern="1200" dirty="0" smtClean="0">
                        <a:solidFill>
                          <a:schemeClr val="dk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배달의민족 주아" charset="0"/>
                          <a:ea typeface="배달의민족 주아" charset="0"/>
                        </a:rPr>
                        <a:t>휴학신청기간</a:t>
                      </a:r>
                      <a:endParaRPr lang="ko-KR" altLang="en-US" sz="1000" b="0" kern="1200" dirty="0" smtClean="0">
                        <a:solidFill>
                          <a:schemeClr val="dk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배달의민족 주아" charset="0"/>
                          <a:ea typeface="배달의민족 주아" charset="0"/>
                        </a:rPr>
                        <a:t>5</a:t>
                      </a:r>
                      <a:endParaRPr lang="ko-KR" altLang="en-US" sz="1000" b="0" kern="1200" dirty="0" smtClean="0">
                        <a:solidFill>
                          <a:schemeClr val="dk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배달의민족 주아" charset="0"/>
                          <a:ea typeface="배달의민족 주아" charset="0"/>
                        </a:rPr>
                        <a:t>2017-09-01</a:t>
                      </a:r>
                      <a:endParaRPr lang="ko-KR" altLang="en-US" sz="1000" b="0" kern="1200" dirty="0" smtClean="0">
                        <a:solidFill>
                          <a:schemeClr val="dk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배달의민족 주아" charset="0"/>
                          <a:ea typeface="배달의민족 주아" charset="0"/>
                        </a:rPr>
                        <a:t>개강</a:t>
                      </a:r>
                      <a:endParaRPr lang="ko-KR" altLang="en-US" sz="1000" b="0" kern="1200" dirty="0" smtClean="0">
                        <a:solidFill>
                          <a:schemeClr val="dk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</a:tr>
              <a:tr h="53721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배달의민족 주아" charset="0"/>
                          <a:ea typeface="배달의민족 주아" charset="0"/>
                        </a:rPr>
                        <a:t>6</a:t>
                      </a:r>
                      <a:endParaRPr lang="ko-KR" altLang="en-US" sz="1000" b="0" kern="1200" dirty="0" smtClean="0">
                        <a:solidFill>
                          <a:schemeClr val="dk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배달의민족 주아" charset="0"/>
                          <a:ea typeface="배달의민족 주아" charset="0"/>
                        </a:rPr>
                        <a:t>2017-10-20</a:t>
                      </a:r>
                      <a:endParaRPr lang="ko-KR" altLang="en-US" sz="1000" b="0" kern="1200" dirty="0" smtClean="0">
                        <a:solidFill>
                          <a:schemeClr val="dk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배달의민족 주아" charset="0"/>
                          <a:ea typeface="배달의민족 주아" charset="0"/>
                        </a:rPr>
                        <a:t>2학기 중간고사(종료일)</a:t>
                      </a:r>
                      <a:endParaRPr lang="ko-KR" altLang="en-US" sz="1000" b="0" kern="1200" dirty="0" smtClean="0">
                        <a:solidFill>
                          <a:schemeClr val="dk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배달의민족 주아" charset="0"/>
                          <a:ea typeface="배달의민족 주아" charset="0"/>
                        </a:rPr>
                        <a:t>8주차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배달의민족 주아" charset="0"/>
                          <a:ea typeface="배달의민족 주아" charset="0"/>
                        </a:rPr>
                        <a:t>7</a:t>
                      </a:r>
                      <a:endParaRPr lang="ko-KR" altLang="en-US" sz="1000" b="0" kern="1200" dirty="0" smtClean="0">
                        <a:solidFill>
                          <a:schemeClr val="dk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배달의민족 주아" charset="0"/>
                          <a:ea typeface="배달의민족 주아" charset="0"/>
                        </a:rPr>
                        <a:t>2017-12-15</a:t>
                      </a:r>
                      <a:endParaRPr lang="ko-KR" altLang="en-US" sz="1000" b="0" kern="1200" dirty="0" smtClean="0">
                        <a:solidFill>
                          <a:schemeClr val="dk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배달의민족 주아" charset="0"/>
                          <a:ea typeface="배달의민족 주아" charset="0"/>
                        </a:rPr>
                        <a:t>종강(종료일)</a:t>
                      </a:r>
                      <a:endParaRPr lang="ko-KR" altLang="en-US" sz="1000" b="0" kern="1200" dirty="0" smtClean="0">
                        <a:solidFill>
                          <a:schemeClr val="dk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dirty="0" smtClean="0"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5519420" y="1340485"/>
            <a:ext cx="3373120" cy="42475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① 학사일정 전체를 다운로드 할 수 있다.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② 학교 전체의 일정을 볼 것인지 학부나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    학과의 일정을 볼 것인지 선택할 수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    있다.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③ 몇년도 몇월의 일정을 볼 것인지 선택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    할 수 있다.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④ 조직분류와 년도, 월을 선택한 후 조회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    버튼을 누르면 밑에 일정이 뜬다.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⑤ 학사일정이 표시되는 공간이다. 주요학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    사 일정은 해당기간에 속하지 않더라도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    항상 떠있다.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5292090" y="1089025"/>
            <a:ext cx="0" cy="5220335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321050" y="1366520"/>
            <a:ext cx="31178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39750" y="1680845"/>
            <a:ext cx="31178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802765" y="1868805"/>
            <a:ext cx="31178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③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87" name="TextBox 86"/>
          <p:cNvSpPr txBox="1">
            <a:spLocks/>
          </p:cNvSpPr>
          <p:nvPr/>
        </p:nvSpPr>
        <p:spPr>
          <a:xfrm>
            <a:off x="3900169" y="2040890"/>
            <a:ext cx="304165" cy="11684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rgbClr val="FF0000"/>
                </a:solidFill>
                <a:latin typeface="배달의민족 연성" charset="0"/>
                <a:ea typeface="배달의민족 연성" charset="0"/>
              </a:rPr>
              <a:t>④</a:t>
            </a:r>
            <a:endParaRPr lang="ko-KR" altLang="en-US" sz="1400" b="0" cap="none" dirty="0" smtClean="0">
              <a:solidFill>
                <a:srgbClr val="FF0000"/>
              </a:solidFill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 smtClean="0">
              <a:solidFill>
                <a:srgbClr val="FF0000"/>
              </a:solidFill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 smtClean="0">
              <a:solidFill>
                <a:srgbClr val="FF0000"/>
              </a:solidFill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 smtClean="0">
              <a:solidFill>
                <a:srgbClr val="FF0000"/>
              </a:solidFill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rgbClr val="FF0000"/>
                </a:solidFill>
                <a:latin typeface="배달의민족 연성" charset="0"/>
                <a:ea typeface="배달의민족 연성" charset="0"/>
              </a:rPr>
              <a:t>⑤</a:t>
            </a:r>
            <a:endParaRPr lang="ko-KR" altLang="en-US" sz="1400" b="0" cap="none" dirty="0" smtClean="0">
              <a:solidFill>
                <a:srgbClr val="FF0000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88" name="텍스트 상자 32"/>
          <p:cNvSpPr txBox="1">
            <a:spLocks/>
          </p:cNvSpPr>
          <p:nvPr/>
        </p:nvSpPr>
        <p:spPr>
          <a:xfrm>
            <a:off x="666750" y="2662555"/>
            <a:ext cx="1449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cap="none" dirty="0" smtClean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  년도별 학사일정</a:t>
            </a:r>
            <a:endParaRPr lang="ko-KR" altLang="en-US" sz="1100" b="0" cap="none" dirty="0" smtClean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89" name="도형 33"/>
          <p:cNvSpPr>
            <a:spLocks/>
          </p:cNvSpPr>
          <p:nvPr/>
        </p:nvSpPr>
        <p:spPr>
          <a:xfrm>
            <a:off x="539750" y="2738120"/>
            <a:ext cx="213360" cy="111760"/>
          </a:xfrm>
          <a:prstGeom prst="chevron">
            <a:avLst/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90" name="텍스트 상자 34"/>
          <p:cNvSpPr txBox="1">
            <a:spLocks/>
          </p:cNvSpPr>
          <p:nvPr/>
        </p:nvSpPr>
        <p:spPr>
          <a:xfrm>
            <a:off x="2229485" y="2662555"/>
            <a:ext cx="144272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cap="none" dirty="0" smtClean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 주요학사일정</a:t>
            </a:r>
            <a:endParaRPr lang="ko-KR" altLang="en-US" sz="1100" b="0" cap="none" dirty="0" smtClean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91" name="도형 36"/>
          <p:cNvSpPr>
            <a:spLocks/>
          </p:cNvSpPr>
          <p:nvPr/>
        </p:nvSpPr>
        <p:spPr>
          <a:xfrm>
            <a:off x="3167380" y="2708910"/>
            <a:ext cx="892810" cy="142240"/>
          </a:xfrm>
          <a:prstGeom prst="rect">
            <a:avLst/>
          </a:prstGeom>
          <a:solidFill>
            <a:srgbClr val="CCFF66"/>
          </a:solidFill>
          <a:ln w="25400" cap="flat" cmpd="sng">
            <a:solidFill>
              <a:srgbClr val="CCFF6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배달의민족 주아" charset="0"/>
              <a:ea typeface="배달의민족 주아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3525" y="194945"/>
            <a:ext cx="1584325" cy="215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64490" y="548005"/>
            <a:ext cx="840613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89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55801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신상정보관리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95536" y="1268760"/>
            <a:ext cx="4536504" cy="49685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연결선 80"/>
          <p:cNvCxnSpPr/>
          <p:nvPr/>
        </p:nvCxnSpPr>
        <p:spPr>
          <a:xfrm>
            <a:off x="5292090" y="1089025"/>
            <a:ext cx="0" cy="5220335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27675" y="1268730"/>
            <a:ext cx="3397084" cy="618630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① 기본정보가 표시되는 공간이다. 영문,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    한자 이름은 수정 가능하다.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② 비밀번호 변경이 가능하다.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③ 계좌정보가 표시되는 공간이고 수정이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    가능하다.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④상세정보가 표시되는 공간이고 수정이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   가능하다.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⑤우편번호검색 버튼을 눌러서 우편번호와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   주소 일부를 검색하면 내용이 자동으로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   빈 칸에 들어간다.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⑥ 본인주소와동일 버튼을 누르면 위에 주소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    칸에 있는 내용이 자동으로 들어간다.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⑦ 저장버튼을 누르면 수정한 내용이 저장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    된다.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4317" y="1268760"/>
            <a:ext cx="2124236" cy="5034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상세정보관리</a:t>
            </a:r>
            <a:endParaRPr lang="ko-KR" altLang="en-US" sz="9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95536" y="1557360"/>
            <a:ext cx="2124236" cy="5034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기본정보</a:t>
            </a:r>
            <a:r>
              <a:rPr lang="en-US" altLang="ko-KR" sz="9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en-US" altLang="ko-KR" sz="900" dirty="0" smtClean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Basic information]</a:t>
            </a:r>
            <a:endParaRPr lang="ko-KR" altLang="en-US" sz="9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572380"/>
              </p:ext>
            </p:extLst>
          </p:nvPr>
        </p:nvGraphicFramePr>
        <p:xfrm>
          <a:off x="467544" y="1916832"/>
          <a:ext cx="4428305" cy="6286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44090"/>
                <a:gridCol w="441570"/>
                <a:gridCol w="1090045"/>
                <a:gridCol w="613150"/>
                <a:gridCol w="613150"/>
                <a:gridCol w="613150"/>
                <a:gridCol w="613150"/>
              </a:tblGrid>
              <a:tr h="2095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성명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강승욱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영문</a:t>
                      </a:r>
                      <a:r>
                        <a:rPr lang="en-US" altLang="ko-KR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/</a:t>
                      </a:r>
                      <a:r>
                        <a:rPr lang="ko-KR" altLang="en-US" sz="9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한자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KANG/</a:t>
                      </a:r>
                      <a:r>
                        <a:rPr lang="ko-KR" altLang="en-US" sz="7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姜勝煜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생년월일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910506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주민번호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000000-0000000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학번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170101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학과</a:t>
                      </a:r>
                      <a:r>
                        <a:rPr lang="en-US" altLang="ko-KR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전공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빅데이터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학적상태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재학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E-mail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buddy36@naver.com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43" name="Picture 2" descr="C:\Users\sksksk\Desktop\KakaoTalk_20170703_18181749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05" y="2060848"/>
            <a:ext cx="376137" cy="37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395536" y="2478038"/>
            <a:ext cx="2124236" cy="5034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비밀번호 변경</a:t>
            </a:r>
            <a:r>
              <a:rPr lang="en-US" altLang="ko-KR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[Password modification]</a:t>
            </a:r>
            <a:endParaRPr lang="ko-KR" altLang="en-US" sz="9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288135"/>
              </p:ext>
            </p:extLst>
          </p:nvPr>
        </p:nvGraphicFramePr>
        <p:xfrm>
          <a:off x="467544" y="2837510"/>
          <a:ext cx="4411165" cy="6286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25751"/>
                <a:gridCol w="3285414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현재비밀번호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      *********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비밀번호변경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비밀번호 확인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201627"/>
              </p:ext>
            </p:extLst>
          </p:nvPr>
        </p:nvGraphicFramePr>
        <p:xfrm>
          <a:off x="467544" y="3723506"/>
          <a:ext cx="4391998" cy="2095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95336"/>
                <a:gridCol w="699332"/>
                <a:gridCol w="699333"/>
                <a:gridCol w="699332"/>
                <a:gridCol w="699333"/>
                <a:gridCol w="699332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계좌번호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거래은행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예금주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395536" y="3381914"/>
            <a:ext cx="2124236" cy="5034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계좌정보</a:t>
            </a:r>
            <a:r>
              <a:rPr lang="en-US" altLang="ko-KR" sz="9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en-US" altLang="ko-KR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Account </a:t>
            </a:r>
            <a:r>
              <a:rPr lang="en-US" altLang="ko-KR" sz="900" dirty="0" err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infomatin</a:t>
            </a:r>
            <a:r>
              <a:rPr lang="en-US" altLang="ko-KR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9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060912"/>
              </p:ext>
            </p:extLst>
          </p:nvPr>
        </p:nvGraphicFramePr>
        <p:xfrm>
          <a:off x="467544" y="4202640"/>
          <a:ext cx="4391998" cy="1676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95336"/>
                <a:gridCol w="699332"/>
                <a:gridCol w="699333"/>
                <a:gridCol w="699332"/>
                <a:gridCol w="699333"/>
                <a:gridCol w="699332"/>
              </a:tblGrid>
              <a:tr h="2095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주소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404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170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우편번호검색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전화번호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휴대폰 번호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보호자 이름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관계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주소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본인주소와동일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보호자 전화번호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보호자 휴대폰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50" name="직사각형 49"/>
          <p:cNvSpPr/>
          <p:nvPr/>
        </p:nvSpPr>
        <p:spPr>
          <a:xfrm>
            <a:off x="395536" y="3861048"/>
            <a:ext cx="2124236" cy="5034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상세정보</a:t>
            </a:r>
            <a:r>
              <a:rPr lang="en-US" altLang="ko-KR" sz="9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en-US" altLang="ko-KR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Detailed information]</a:t>
            </a:r>
            <a:endParaRPr lang="ko-KR" altLang="en-US" sz="9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8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4302000" y="5949280"/>
            <a:ext cx="540000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835696" y="1655215"/>
            <a:ext cx="311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352309" y="2575893"/>
            <a:ext cx="311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35696" y="3445259"/>
            <a:ext cx="311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③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991435" y="3958903"/>
            <a:ext cx="311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④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416260" y="4160416"/>
            <a:ext cx="311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⑤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530521" y="5013176"/>
            <a:ext cx="311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⑥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98136" y="5926459"/>
            <a:ext cx="311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⑦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59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주제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&amp;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시나리오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2"/>
          <p:cNvSpPr txBox="1">
            <a:spLocks/>
          </p:cNvSpPr>
          <p:nvPr/>
        </p:nvSpPr>
        <p:spPr>
          <a:xfrm>
            <a:off x="1544475" y="1865267"/>
            <a:ext cx="2035729" cy="864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ko-KR" altLang="en-US" sz="20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개선점</a:t>
            </a:r>
            <a:endParaRPr lang="en-US" altLang="ko-KR" sz="20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03996" y="2629790"/>
            <a:ext cx="1716688" cy="208902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50" dirty="0" smtClean="0">
                <a:latin typeface="나눔고딕" pitchFamily="50" charset="-127"/>
                <a:ea typeface="나눔고딕" pitchFamily="50" charset="-127"/>
              </a:rPr>
              <a:t>새로운 </a:t>
            </a:r>
            <a:endParaRPr lang="en-US" altLang="ko-KR" sz="1400" b="1" spc="-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b="1" spc="-50" dirty="0" smtClean="0">
                <a:latin typeface="나눔고딕" pitchFamily="50" charset="-127"/>
                <a:ea typeface="나눔고딕" pitchFamily="50" charset="-127"/>
              </a:rPr>
              <a:t>학사정보 시스템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420684" y="2629790"/>
            <a:ext cx="4015838" cy="208902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사용시 불편했던 점 개선</a:t>
            </a: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r>
              <a:rPr lang="ko-KR" altLang="en-US" sz="1200" b="1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새로</a:t>
            </a:r>
            <a:r>
              <a:rPr lang="ko-KR" altLang="en-US" sz="1200" b="1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운</a:t>
            </a:r>
            <a:r>
              <a:rPr lang="ko-KR" altLang="en-US" sz="1200" b="1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 기능 추가</a:t>
            </a: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r>
              <a:rPr lang="ko-KR" altLang="en-US" sz="1200" b="1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디스플레이 개선</a:t>
            </a: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257174" y="533399"/>
            <a:ext cx="8372475" cy="912813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spc="-150" dirty="0" smtClean="0">
                <a:solidFill>
                  <a:srgbClr val="1D314E"/>
                </a:solidFill>
              </a:rPr>
              <a:t>학사정보시스템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07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55801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휴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복학 신청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5292090" y="1089025"/>
            <a:ext cx="0" cy="5220335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95536" y="1268760"/>
            <a:ext cx="4536504" cy="49685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436096" y="1268730"/>
            <a:ext cx="3265638" cy="34163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① 본인이 신청한 휴학 이력이 뜨는 공간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    이다.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② </a:t>
            </a:r>
            <a:r>
              <a:rPr lang="ko-KR" altLang="en-US" b="0" cap="none" dirty="0" smtClean="0">
                <a:latin typeface="배달의민족 연성" charset="0"/>
                <a:ea typeface="배달의민족 연성" charset="0"/>
              </a:rPr>
              <a:t>승인 된 </a:t>
            </a:r>
            <a:r>
              <a:rPr lang="ko-KR" altLang="en-US" b="0" cap="none" dirty="0" err="1" smtClean="0">
                <a:latin typeface="배달의민족 연성" charset="0"/>
                <a:ea typeface="배달의민족 연성" charset="0"/>
              </a:rPr>
              <a:t>휴</a:t>
            </a:r>
            <a:r>
              <a:rPr lang="ko-KR" altLang="en-US" b="0" cap="none" dirty="0" smtClean="0">
                <a:latin typeface="배달의민족 연성" charset="0"/>
                <a:ea typeface="배달의민족 연성" charset="0"/>
              </a:rPr>
              <a:t> 복학 내역과 </a:t>
            </a:r>
            <a:r>
              <a:rPr lang="en-US" altLang="ko-KR" b="0" cap="none" dirty="0" err="1" smtClean="0">
                <a:latin typeface="배달의민족 연성" charset="0"/>
                <a:ea typeface="배달의민족 연성" charset="0"/>
              </a:rPr>
              <a:t>전과</a:t>
            </a: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, </a:t>
            </a:r>
            <a:r>
              <a:rPr lang="en-US" altLang="ko-KR" b="0" cap="none" dirty="0" err="1" smtClean="0">
                <a:latin typeface="배달의민족 연성" charset="0"/>
                <a:ea typeface="배달의민족 연성" charset="0"/>
              </a:rPr>
              <a:t>편입</a:t>
            </a: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 등</a:t>
            </a: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     </a:t>
            </a:r>
            <a:r>
              <a:rPr lang="en-US" altLang="ko-KR" b="0" cap="none" dirty="0" err="1" smtClean="0">
                <a:latin typeface="배달의민족 연성" charset="0"/>
                <a:ea typeface="배달의민족 연성" charset="0"/>
              </a:rPr>
              <a:t>학적</a:t>
            </a: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 </a:t>
            </a:r>
            <a:r>
              <a:rPr lang="en-US" altLang="ko-KR" b="0" cap="none" dirty="0" err="1" smtClean="0">
                <a:latin typeface="배달의민족 연성" charset="0"/>
                <a:ea typeface="배달의민족 연성" charset="0"/>
              </a:rPr>
              <a:t>변동이력이</a:t>
            </a: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 </a:t>
            </a:r>
            <a:r>
              <a:rPr lang="en-US" altLang="ko-KR" b="0" cap="none" dirty="0" err="1" smtClean="0">
                <a:latin typeface="배달의민족 연성" charset="0"/>
                <a:ea typeface="배달의민족 연성" charset="0"/>
              </a:rPr>
              <a:t>뜨는</a:t>
            </a:r>
            <a:r>
              <a:rPr lang="ko-KR" altLang="en-US" dirty="0">
                <a:latin typeface="배달의민족 연성" charset="0"/>
                <a:ea typeface="배달의민족 연성" charset="0"/>
              </a:rPr>
              <a:t> </a:t>
            </a:r>
            <a:r>
              <a:rPr lang="en-US" altLang="ko-KR" b="0" cap="none" dirty="0" err="1" smtClean="0">
                <a:latin typeface="배달의민족 연성" charset="0"/>
                <a:ea typeface="배달의민족 연성" charset="0"/>
              </a:rPr>
              <a:t>공간이다</a:t>
            </a: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.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③ 양식 작성 후 저장/신청 버튼을 누르면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    신청/승인 이력에 내용이 뜬다.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④ 휴학신청 승인이 안된 상태에서 신청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    취소 버튼을 누르면 신청/승인 이력에서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latin typeface="배달의민족 연성" charset="0"/>
                <a:ea typeface="배달의민족 연성" charset="0"/>
              </a:rPr>
              <a:t>    내용이 사라지고 신청 취소가 된다.</a:t>
            </a:r>
            <a:endParaRPr lang="ko-KR" altLang="en-US" b="0" cap="none" dirty="0" smtClean="0">
              <a:latin typeface="배달의민족 연성" charset="0"/>
              <a:ea typeface="배달의민족 연성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49104" y="1316385"/>
            <a:ext cx="2124236" cy="5034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신청 승인 이력 </a:t>
            </a:r>
            <a:r>
              <a:rPr lang="en-US" altLang="ko-KR" sz="105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*</a:t>
            </a:r>
            <a:r>
              <a:rPr lang="ko-KR" altLang="en-US" sz="105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총 </a:t>
            </a:r>
            <a:r>
              <a:rPr lang="ko-KR" altLang="en-US" sz="1050" dirty="0" err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휴학기</a:t>
            </a:r>
            <a:r>
              <a:rPr lang="ko-KR" altLang="en-US" sz="105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x</a:t>
            </a:r>
            <a:r>
              <a:rPr lang="ko-KR" altLang="en-US" sz="105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학기</a:t>
            </a:r>
            <a:endParaRPr lang="ko-KR" altLang="en-US" sz="105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27268"/>
              </p:ext>
            </p:extLst>
          </p:nvPr>
        </p:nvGraphicFramePr>
        <p:xfrm>
          <a:off x="512331" y="1700808"/>
          <a:ext cx="17316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371242"/>
                <a:gridCol w="384042"/>
                <a:gridCol w="384042"/>
                <a:gridCol w="38404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NO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신청</a:t>
                      </a:r>
                      <a:endParaRPr lang="en-US" altLang="ko-KR" sz="900" dirty="0" smtClean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구분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신청</a:t>
                      </a:r>
                      <a:endParaRPr lang="en-US" altLang="ko-KR" sz="900" dirty="0" smtClean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일자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변동</a:t>
                      </a:r>
                      <a:endParaRPr lang="en-US" altLang="ko-KR" sz="900" dirty="0" smtClean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일자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승인구분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876680"/>
              </p:ext>
            </p:extLst>
          </p:nvPr>
        </p:nvGraphicFramePr>
        <p:xfrm>
          <a:off x="495300" y="4685050"/>
          <a:ext cx="429272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0383"/>
                <a:gridCol w="413349"/>
                <a:gridCol w="451865"/>
                <a:gridCol w="451865"/>
                <a:gridCol w="376555"/>
                <a:gridCol w="1129664"/>
                <a:gridCol w="97904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NO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년도학기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변동</a:t>
                      </a:r>
                      <a:endParaRPr lang="en-US" altLang="ko-KR" sz="900" dirty="0" smtClean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일자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변동구분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학기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복학예정</a:t>
                      </a:r>
                      <a:r>
                        <a:rPr lang="en-US" altLang="ko-KR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(</a:t>
                      </a:r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년도</a:t>
                      </a:r>
                      <a:r>
                        <a:rPr lang="en-US" altLang="ko-KR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/</a:t>
                      </a:r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학기</a:t>
                      </a:r>
                      <a:r>
                        <a:rPr lang="en-US" altLang="ko-KR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)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신청일자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581636"/>
              </p:ext>
            </p:extLst>
          </p:nvPr>
        </p:nvGraphicFramePr>
        <p:xfrm>
          <a:off x="2384539" y="1700808"/>
          <a:ext cx="2403485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294"/>
                <a:gridCol w="172819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신청구분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일반휴학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신청일시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학과전공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휴</a:t>
                      </a:r>
                      <a:r>
                        <a:rPr lang="en-US" altLang="ko-KR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/</a:t>
                      </a:r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복학 </a:t>
                      </a:r>
                      <a:endParaRPr lang="en-US" altLang="ko-KR" sz="900" dirty="0" smtClean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신청학기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신청구분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신청구분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신청구분</a:t>
                      </a:r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6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2996667" y="1460117"/>
            <a:ext cx="720000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</a:t>
            </a:r>
            <a:r>
              <a:rPr lang="en-US" altLang="ko-KR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신청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07536" y="1316385"/>
            <a:ext cx="697083" cy="5034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처리내역</a:t>
            </a:r>
            <a:endParaRPr lang="ko-KR" altLang="en-US" sz="105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2" name="도형 83"/>
          <p:cNvSpPr>
            <a:spLocks/>
          </p:cNvSpPr>
          <p:nvPr/>
        </p:nvSpPr>
        <p:spPr>
          <a:xfrm>
            <a:off x="3157036" y="2895610"/>
            <a:ext cx="973455" cy="162560"/>
          </a:xfrm>
          <a:prstGeom prst="rect">
            <a:avLst/>
          </a:prstGeom>
          <a:noFill/>
          <a:ln w="3175" cap="flat" cmpd="sng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배달의민족 주아" charset="0"/>
              <a:ea typeface="배달의민족 주아" charset="0"/>
            </a:endParaRPr>
          </a:p>
        </p:txBody>
      </p:sp>
      <p:sp>
        <p:nvSpPr>
          <p:cNvPr id="53" name="텍스트 상자 92"/>
          <p:cNvSpPr txBox="1">
            <a:spLocks/>
          </p:cNvSpPr>
          <p:nvPr/>
        </p:nvSpPr>
        <p:spPr>
          <a:xfrm>
            <a:off x="3137351" y="2854970"/>
            <a:ext cx="922655" cy="2470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cap="none" dirty="0" smtClean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2017-1학기</a:t>
            </a:r>
            <a:endParaRPr lang="ko-KR" altLang="en-US" sz="1000" b="0" cap="none" dirty="0" smtClean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957086" y="2900014"/>
            <a:ext cx="182866" cy="168946"/>
            <a:chOff x="3441779" y="1907466"/>
            <a:chExt cx="237450" cy="237600"/>
          </a:xfrm>
        </p:grpSpPr>
        <p:sp>
          <p:nvSpPr>
            <p:cNvPr id="55" name="직사각형 54"/>
            <p:cNvSpPr/>
            <p:nvPr/>
          </p:nvSpPr>
          <p:spPr>
            <a:xfrm>
              <a:off x="3441779" y="1907466"/>
              <a:ext cx="237450" cy="2376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56" name="이등변 삼각형 55"/>
            <p:cNvSpPr/>
            <p:nvPr/>
          </p:nvSpPr>
          <p:spPr>
            <a:xfrm rot="10800000" flipH="1">
              <a:off x="3496880" y="1990976"/>
              <a:ext cx="127248" cy="7996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3824779" y="1460117"/>
            <a:ext cx="720000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신청취소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50805" y="1225327"/>
            <a:ext cx="311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11560" y="4377273"/>
            <a:ext cx="311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248635" y="1225327"/>
            <a:ext cx="311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③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017276" y="1225327"/>
            <a:ext cx="311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④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7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>
            <a:cxnSpLocks/>
          </p:cNvCxnSpPr>
          <p:nvPr/>
        </p:nvCxnSpPr>
        <p:spPr>
          <a:xfrm>
            <a:off x="5292080" y="1088740"/>
            <a:ext cx="0" cy="5406101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625864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이번 학기 성적 조회 </a:t>
            </a:r>
            <a:r>
              <a:rPr lang="en-US" altLang="ko-KR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1153C9F-0655-4745-8F5A-2FDEE859105E}"/>
              </a:ext>
            </a:extLst>
          </p:cNvPr>
          <p:cNvSpPr txBox="1"/>
          <p:nvPr/>
        </p:nvSpPr>
        <p:spPr>
          <a:xfrm>
            <a:off x="5508104" y="1355864"/>
            <a:ext cx="35283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이수구분 별 학점의 </a:t>
            </a:r>
            <a:r>
              <a:rPr lang="ko-KR" altLang="en-US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합계</a:t>
            </a:r>
            <a:r>
              <a:rPr lang="en-US" altLang="ko-KR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en-US" altLang="ko-KR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just"/>
            <a:r>
              <a:rPr lang="ko-KR" altLang="en-US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  </a:t>
            </a:r>
            <a:r>
              <a:rPr lang="en-US" altLang="ko-KR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 </a:t>
            </a:r>
            <a:r>
              <a:rPr lang="ko-KR" altLang="en-US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이번 </a:t>
            </a:r>
            <a:r>
              <a:rPr lang="ko-KR" altLang="en-US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학기의 총 신청 학점과 </a:t>
            </a:r>
            <a:r>
              <a:rPr lang="ko-KR" altLang="en-US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학점의 </a:t>
            </a:r>
            <a:r>
              <a:rPr lang="ko-KR" altLang="en-US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평균 등 집계 </a:t>
            </a:r>
            <a:endParaRPr lang="en-US" altLang="ko-KR" sz="1400" dirty="0" smtClean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just"/>
            <a:r>
              <a:rPr lang="en-US" altLang="ko-KR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    </a:t>
            </a:r>
            <a:r>
              <a:rPr lang="ko-KR" altLang="en-US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정보를 </a:t>
            </a:r>
            <a:r>
              <a:rPr lang="ko-KR" altLang="en-US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보여준다</a:t>
            </a:r>
            <a:r>
              <a:rPr lang="en-US" altLang="ko-KR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 algn="just">
              <a:buFont typeface="+mj-ea"/>
              <a:buAutoNum type="circleNumDbPlain" startAt="2"/>
            </a:pP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성적정보 </a:t>
            </a:r>
            <a:r>
              <a:rPr lang="en-US" altLang="ko-KR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</a:t>
            </a:r>
          </a:p>
          <a:p>
            <a:pPr algn="just"/>
            <a:r>
              <a:rPr lang="en-US" altLang="ko-KR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  </a:t>
            </a:r>
            <a:r>
              <a:rPr lang="en-US" altLang="ko-KR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  </a:t>
            </a:r>
            <a:r>
              <a:rPr lang="en-US" altLang="ko-KR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</a:t>
            </a:r>
            <a:r>
              <a:rPr lang="ko-KR" altLang="en-US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항목이 여러가지이기 때문에 두 </a:t>
            </a:r>
            <a:r>
              <a:rPr lang="ko-KR" altLang="en-US" sz="12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부분으로</a:t>
            </a:r>
            <a:r>
              <a:rPr lang="en-US" altLang="ko-KR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12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나누어서 </a:t>
            </a:r>
            <a:r>
              <a:rPr lang="ko-KR" altLang="en-US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보여줌</a:t>
            </a:r>
            <a:r>
              <a:rPr lang="en-US" altLang="ko-KR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 </a:t>
            </a:r>
            <a:endParaRPr lang="en-US" altLang="ko-KR" sz="1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just"/>
            <a:r>
              <a:rPr lang="ko-KR" altLang="en-US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   이번 학기 수강한 강의의 전반적인 </a:t>
            </a:r>
            <a:r>
              <a:rPr lang="ko-KR" altLang="en-US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정보를 </a:t>
            </a:r>
            <a:r>
              <a:rPr lang="ko-KR" altLang="en-US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보여준다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ECA3CA7-87DB-4A6F-A9CB-129A45C4A9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30"/>
          <a:stretch/>
        </p:blipFill>
        <p:spPr>
          <a:xfrm>
            <a:off x="179511" y="1226105"/>
            <a:ext cx="5040561" cy="155482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47964" y="2204864"/>
            <a:ext cx="46805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9976" y="1772248"/>
            <a:ext cx="354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156897"/>
              </p:ext>
            </p:extLst>
          </p:nvPr>
        </p:nvGraphicFramePr>
        <p:xfrm>
          <a:off x="252200" y="3101162"/>
          <a:ext cx="4895181" cy="29337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06791"/>
                <a:gridCol w="497371"/>
                <a:gridCol w="706791"/>
                <a:gridCol w="706791"/>
                <a:gridCol w="706791"/>
                <a:gridCol w="706791"/>
                <a:gridCol w="863855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학수번호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분반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교과목명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이수구분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학점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평가방식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재수강여부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170101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001</a:t>
                      </a:r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Java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이수</a:t>
                      </a:r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3.0</a:t>
                      </a:r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GRADE</a:t>
                      </a:r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X</a:t>
                      </a:r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79512" y="2852936"/>
            <a:ext cx="354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008" y="1221877"/>
            <a:ext cx="1475656" cy="521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85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>
            <a:cxnSpLocks/>
          </p:cNvCxnSpPr>
          <p:nvPr/>
        </p:nvCxnSpPr>
        <p:spPr>
          <a:xfrm>
            <a:off x="5292080" y="1088740"/>
            <a:ext cx="0" cy="5406101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625864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이번 학기 성적 조회</a:t>
            </a:r>
            <a:r>
              <a:rPr lang="en-US" altLang="ko-KR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23906E6-6197-447F-B440-0FB229911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77"/>
          <a:stretch/>
        </p:blipFill>
        <p:spPr>
          <a:xfrm>
            <a:off x="107504" y="1340767"/>
            <a:ext cx="5112569" cy="14982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72A328-78F8-4C70-B5C7-120690B5D694}"/>
              </a:ext>
            </a:extLst>
          </p:cNvPr>
          <p:cNvSpPr txBox="1"/>
          <p:nvPr/>
        </p:nvSpPr>
        <p:spPr>
          <a:xfrm>
            <a:off x="5364088" y="1340768"/>
            <a:ext cx="352839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성적 정보 </a:t>
            </a:r>
            <a:r>
              <a:rPr lang="en-US" altLang="ko-KR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</a:t>
            </a:r>
          </a:p>
          <a:p>
            <a:r>
              <a:rPr lang="ko-KR" altLang="en-US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  </a:t>
            </a:r>
            <a:r>
              <a:rPr lang="ko-KR" altLang="en-US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</a:t>
            </a:r>
            <a:r>
              <a:rPr lang="ko-KR" altLang="en-US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이번 학기에 수강한 강의들의 성적을 </a:t>
            </a:r>
            <a:r>
              <a:rPr lang="ko-KR" altLang="en-US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보여준다</a:t>
            </a:r>
            <a:r>
              <a:rPr lang="en-US" altLang="ko-KR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 algn="just">
              <a:buFont typeface="+mj-ea"/>
              <a:buAutoNum type="circleNumDbPlain" startAt="2"/>
            </a:pP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강의평가 항목의 의견등록 </a:t>
            </a:r>
            <a:endParaRPr lang="en-US" altLang="ko-KR" dirty="0" smtClean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just"/>
            <a:r>
              <a:rPr lang="en-US" altLang="ko-KR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 - </a:t>
            </a:r>
            <a:r>
              <a:rPr lang="ko-KR" altLang="en-US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버튼을 누르면</a:t>
            </a:r>
            <a:r>
              <a:rPr lang="en-US" altLang="ko-KR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의견을 </a:t>
            </a:r>
            <a:r>
              <a:rPr lang="ko-KR" altLang="en-US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등록할 수 있는 창이 뜬다</a:t>
            </a:r>
            <a:r>
              <a:rPr lang="en-US" altLang="ko-KR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757586"/>
              </p:ext>
            </p:extLst>
          </p:nvPr>
        </p:nvGraphicFramePr>
        <p:xfrm>
          <a:off x="237483" y="3212976"/>
          <a:ext cx="4910579" cy="23050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65841"/>
                <a:gridCol w="665841"/>
                <a:gridCol w="915533"/>
                <a:gridCol w="665841"/>
                <a:gridCol w="665841"/>
                <a:gridCol w="665841"/>
                <a:gridCol w="665841"/>
              </a:tblGrid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중간고사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기말고사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퀴즈 및 과제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출석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등급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평점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강의평가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3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4529057" y="3420374"/>
            <a:ext cx="576000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의견등록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2008" y="2977207"/>
            <a:ext cx="354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239338" y="3383123"/>
            <a:ext cx="354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2008" y="1293885"/>
            <a:ext cx="1475656" cy="521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89976" y="1772248"/>
            <a:ext cx="354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39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>
            <a:cxnSpLocks/>
          </p:cNvCxnSpPr>
          <p:nvPr/>
        </p:nvCxnSpPr>
        <p:spPr>
          <a:xfrm>
            <a:off x="5292080" y="1088740"/>
            <a:ext cx="0" cy="5406101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625864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총 학기 성적 조회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1153C9F-0655-4745-8F5A-2FDEE859105E}"/>
              </a:ext>
            </a:extLst>
          </p:cNvPr>
          <p:cNvSpPr txBox="1"/>
          <p:nvPr/>
        </p:nvSpPr>
        <p:spPr>
          <a:xfrm>
            <a:off x="5364088" y="1388383"/>
            <a:ext cx="352839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학생기초 정보</a:t>
            </a:r>
            <a:endParaRPr lang="en-US" altLang="ko-KR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/>
            <a:r>
              <a:rPr lang="en-US" altLang="ko-KR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 - </a:t>
            </a:r>
            <a:r>
              <a:rPr lang="ko-KR" altLang="en-US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변경할 </a:t>
            </a:r>
            <a:r>
              <a:rPr lang="ko-KR" altLang="en-US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 없는 학생의 기본 정보가 표시된다</a:t>
            </a:r>
            <a:endParaRPr lang="en-US" altLang="ko-KR" sz="1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/>
            <a:endParaRPr lang="en-US" altLang="ko-KR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Font typeface="+mj-ea"/>
              <a:buAutoNum type="circleNumDbPlain" startAt="2"/>
            </a:pP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검색 조건</a:t>
            </a:r>
            <a:endParaRPr lang="en-US" altLang="ko-KR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/>
            <a:r>
              <a:rPr lang="en-US" altLang="ko-KR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 - </a:t>
            </a:r>
            <a:r>
              <a:rPr lang="ko-KR" altLang="en-US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년도와 </a:t>
            </a:r>
            <a:r>
              <a:rPr lang="ko-KR" altLang="en-US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학기 별로 성적을 조회할 수 있다</a:t>
            </a:r>
            <a:r>
              <a:rPr lang="en-US" altLang="ko-KR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342900" indent="-342900"/>
            <a:endParaRPr lang="en-US" altLang="ko-KR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Font typeface="+mj-ea"/>
              <a:buAutoNum type="circleNumDbPlain" startAt="3"/>
            </a:pP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성적출력</a:t>
            </a:r>
            <a:endParaRPr lang="en-US" altLang="ko-KR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/>
            <a:r>
              <a:rPr lang="en-US" altLang="ko-KR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 - </a:t>
            </a:r>
            <a:r>
              <a:rPr lang="ko-KR" altLang="en-US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검색 </a:t>
            </a:r>
            <a:r>
              <a:rPr lang="ko-KR" altLang="en-US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조건에 맞게 년도</a:t>
            </a:r>
            <a:r>
              <a:rPr lang="en-US" altLang="ko-KR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/</a:t>
            </a:r>
            <a:r>
              <a:rPr lang="ko-KR" altLang="en-US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학기 별로 출력이 된다</a:t>
            </a:r>
            <a:r>
              <a:rPr lang="en-US" altLang="ko-KR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 </a:t>
            </a:r>
            <a:endParaRPr lang="en-US" altLang="ko-KR" sz="1400" dirty="0" smtClean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/>
            <a:r>
              <a:rPr lang="en-US" altLang="ko-KR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   </a:t>
            </a:r>
            <a:r>
              <a:rPr lang="ko-KR" altLang="en-US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전체 </a:t>
            </a:r>
            <a:r>
              <a:rPr lang="ko-KR" altLang="en-US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학점을 보고 싶으면 전체로 검색 가능하다</a:t>
            </a:r>
            <a:r>
              <a:rPr lang="en-US" altLang="ko-KR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 </a:t>
            </a:r>
            <a:endParaRPr lang="ko-KR" altLang="en-US" sz="1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809871"/>
              </p:ext>
            </p:extLst>
          </p:nvPr>
        </p:nvGraphicFramePr>
        <p:xfrm>
          <a:off x="282663" y="3501008"/>
          <a:ext cx="4762252" cy="23050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2932"/>
                <a:gridCol w="432932"/>
                <a:gridCol w="471145"/>
                <a:gridCol w="394719"/>
                <a:gridCol w="432932"/>
                <a:gridCol w="432932"/>
                <a:gridCol w="432932"/>
                <a:gridCol w="432932"/>
                <a:gridCol w="432932"/>
                <a:gridCol w="432932"/>
                <a:gridCol w="432932"/>
              </a:tblGrid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년도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학기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학수번호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분반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err="1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교과목명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이수구분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학점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평가방식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등급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평점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재수강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971600" y="1474911"/>
            <a:ext cx="333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88024" y="3212976"/>
            <a:ext cx="321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③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5208" y="1772816"/>
            <a:ext cx="4762800" cy="11191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008D28E-924E-439C-B847-9F95CD456871}"/>
              </a:ext>
            </a:extLst>
          </p:cNvPr>
          <p:cNvSpPr/>
          <p:nvPr/>
        </p:nvSpPr>
        <p:spPr>
          <a:xfrm>
            <a:off x="219605" y="1412776"/>
            <a:ext cx="2136552" cy="43204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학생기초정보</a:t>
            </a:r>
            <a:endParaRPr lang="ko-KR" altLang="en-US" sz="1100" dirty="0">
              <a:ln w="12700">
                <a:noFill/>
              </a:ln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68028" y="1960278"/>
            <a:ext cx="688522" cy="15425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170101</a:t>
            </a:r>
            <a:endParaRPr lang="ko-KR" altLang="en-US" sz="9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6008D28E-924E-439C-B847-9F95CD456871}"/>
              </a:ext>
            </a:extLst>
          </p:cNvPr>
          <p:cNvSpPr/>
          <p:nvPr/>
        </p:nvSpPr>
        <p:spPr>
          <a:xfrm>
            <a:off x="323528" y="1941952"/>
            <a:ext cx="444500" cy="19090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학번</a:t>
            </a:r>
            <a:endParaRPr lang="ko-KR" altLang="en-US" sz="1000" dirty="0">
              <a:ln w="12700">
                <a:noFill/>
              </a:ln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92164" y="1960278"/>
            <a:ext cx="688522" cy="15425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강승욱</a:t>
            </a:r>
            <a:endParaRPr lang="ko-KR" altLang="en-US" sz="9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6008D28E-924E-439C-B847-9F95CD456871}"/>
              </a:ext>
            </a:extLst>
          </p:cNvPr>
          <p:cNvSpPr/>
          <p:nvPr/>
        </p:nvSpPr>
        <p:spPr>
          <a:xfrm>
            <a:off x="1547664" y="1941952"/>
            <a:ext cx="444500" cy="19090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성명</a:t>
            </a:r>
            <a:endParaRPr lang="ko-KR" altLang="en-US" sz="1000" dirty="0">
              <a:ln w="12700">
                <a:noFill/>
              </a:ln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451430" y="1960278"/>
            <a:ext cx="688522" cy="15425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19910506</a:t>
            </a:r>
            <a:endParaRPr lang="ko-KR" altLang="en-US" sz="9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6008D28E-924E-439C-B847-9F95CD456871}"/>
              </a:ext>
            </a:extLst>
          </p:cNvPr>
          <p:cNvSpPr/>
          <p:nvPr/>
        </p:nvSpPr>
        <p:spPr>
          <a:xfrm>
            <a:off x="2803358" y="1941952"/>
            <a:ext cx="612000" cy="19090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생년월일</a:t>
            </a:r>
            <a:endParaRPr lang="ko-KR" altLang="en-US" sz="1000" dirty="0">
              <a:ln w="12700">
                <a:noFill/>
              </a:ln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587112" y="1960278"/>
            <a:ext cx="288000" cy="15425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1</a:t>
            </a:r>
            <a:endParaRPr lang="ko-KR" altLang="en-US" sz="9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008D28E-924E-439C-B847-9F95CD456871}"/>
              </a:ext>
            </a:extLst>
          </p:cNvPr>
          <p:cNvSpPr/>
          <p:nvPr/>
        </p:nvSpPr>
        <p:spPr>
          <a:xfrm>
            <a:off x="4211960" y="1941952"/>
            <a:ext cx="396000" cy="19090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학년</a:t>
            </a:r>
            <a:endParaRPr lang="ko-KR" altLang="en-US" sz="1000" dirty="0">
              <a:ln w="12700">
                <a:noFill/>
              </a:ln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68028" y="2511584"/>
            <a:ext cx="688522" cy="15425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빅데이터</a:t>
            </a:r>
            <a:endParaRPr lang="ko-KR" altLang="en-US" sz="9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008D28E-924E-439C-B847-9F95CD456871}"/>
              </a:ext>
            </a:extLst>
          </p:cNvPr>
          <p:cNvSpPr/>
          <p:nvPr/>
        </p:nvSpPr>
        <p:spPr>
          <a:xfrm>
            <a:off x="323528" y="2493258"/>
            <a:ext cx="444500" cy="19090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소속</a:t>
            </a:r>
            <a:endParaRPr lang="ko-KR" altLang="en-US" sz="1000" dirty="0">
              <a:ln w="12700">
                <a:noFill/>
              </a:ln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992164" y="2529909"/>
            <a:ext cx="688522" cy="15425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6008D28E-924E-439C-B847-9F95CD456871}"/>
              </a:ext>
            </a:extLst>
          </p:cNvPr>
          <p:cNvSpPr/>
          <p:nvPr/>
        </p:nvSpPr>
        <p:spPr>
          <a:xfrm>
            <a:off x="1547664" y="2511583"/>
            <a:ext cx="444500" cy="19090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과정</a:t>
            </a:r>
            <a:endParaRPr lang="ko-KR" altLang="en-US" sz="1000" dirty="0">
              <a:ln w="12700">
                <a:noFill/>
              </a:ln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451430" y="2545622"/>
            <a:ext cx="688522" cy="15425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1</a:t>
            </a:r>
            <a:endParaRPr lang="ko-KR" altLang="en-US" sz="9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6008D28E-924E-439C-B847-9F95CD456871}"/>
              </a:ext>
            </a:extLst>
          </p:cNvPr>
          <p:cNvSpPr/>
          <p:nvPr/>
        </p:nvSpPr>
        <p:spPr>
          <a:xfrm>
            <a:off x="2803358" y="2511583"/>
            <a:ext cx="720000" cy="19090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이수학기수</a:t>
            </a:r>
            <a:endParaRPr lang="ko-KR" altLang="en-US" sz="1000" dirty="0">
              <a:ln w="12700">
                <a:noFill/>
              </a:ln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64F4A0DE-2426-4523-9770-8DA1169D9BDE}"/>
              </a:ext>
            </a:extLst>
          </p:cNvPr>
          <p:cNvSpPr/>
          <p:nvPr/>
        </p:nvSpPr>
        <p:spPr>
          <a:xfrm>
            <a:off x="827584" y="3140968"/>
            <a:ext cx="430085" cy="24048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475656" y="3124508"/>
            <a:ext cx="313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257669" y="3143835"/>
            <a:ext cx="237450" cy="237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4" name="이등변 삼각형 43"/>
          <p:cNvSpPr/>
          <p:nvPr/>
        </p:nvSpPr>
        <p:spPr>
          <a:xfrm rot="10800000" flipH="1">
            <a:off x="1312770" y="3227345"/>
            <a:ext cx="127248" cy="7996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6008D28E-924E-439C-B847-9F95CD456871}"/>
              </a:ext>
            </a:extLst>
          </p:cNvPr>
          <p:cNvSpPr/>
          <p:nvPr/>
        </p:nvSpPr>
        <p:spPr>
          <a:xfrm>
            <a:off x="219605" y="3169593"/>
            <a:ext cx="720000" cy="19090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</a:t>
            </a:r>
            <a:r>
              <a:rPr lang="en-US" altLang="ko-KR" sz="1000" dirty="0" smtClean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dirty="0" smtClean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학기</a:t>
            </a:r>
            <a:endParaRPr lang="ko-KR" altLang="en-US" sz="1000" dirty="0">
              <a:ln w="12700">
                <a:noFill/>
              </a:ln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49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>
            <a:cxnSpLocks/>
          </p:cNvCxnSpPr>
          <p:nvPr/>
        </p:nvCxnSpPr>
        <p:spPr>
          <a:xfrm>
            <a:off x="5292080" y="1088740"/>
            <a:ext cx="0" cy="5406101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625864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강의 평가 페이지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008D28E-924E-439C-B847-9F95CD456871}"/>
              </a:ext>
            </a:extLst>
          </p:cNvPr>
          <p:cNvSpPr/>
          <p:nvPr/>
        </p:nvSpPr>
        <p:spPr>
          <a:xfrm>
            <a:off x="104834" y="1340768"/>
            <a:ext cx="2810982" cy="43204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</a:t>
            </a:r>
            <a:r>
              <a:rPr lang="ko-KR" altLang="en-US" sz="1400" dirty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sz="1400" dirty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400" dirty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학기 과목이름</a:t>
            </a:r>
            <a:r>
              <a:rPr lang="en-US" altLang="ko-KR" sz="1400" dirty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학수번호</a:t>
            </a:r>
            <a:r>
              <a:rPr lang="en-US" altLang="ko-KR" sz="1400" dirty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1400" dirty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분반</a:t>
            </a:r>
            <a:r>
              <a:rPr lang="en-US" altLang="ko-KR" sz="1400" dirty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400" dirty="0">
              <a:ln w="12700">
                <a:noFill/>
              </a:ln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CCB2FBCD-3664-454E-B3E6-CE7A60F2C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716104"/>
              </p:ext>
            </p:extLst>
          </p:nvPr>
        </p:nvGraphicFramePr>
        <p:xfrm>
          <a:off x="179512" y="2348880"/>
          <a:ext cx="4968552" cy="3168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4282">
                  <a:extLst>
                    <a:ext uri="{9D8B030D-6E8A-4147-A177-3AD203B41FA5}">
                      <a16:colId xmlns:a16="http://schemas.microsoft.com/office/drawing/2014/main" xmlns="" val="810776915"/>
                    </a:ext>
                  </a:extLst>
                </a:gridCol>
                <a:gridCol w="2104030">
                  <a:extLst>
                    <a:ext uri="{9D8B030D-6E8A-4147-A177-3AD203B41FA5}">
                      <a16:colId xmlns:a16="http://schemas.microsoft.com/office/drawing/2014/main" xmlns="" val="3712576987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197429753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166928623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3020036951"/>
                    </a:ext>
                  </a:extLst>
                </a:gridCol>
              </a:tblGrid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번호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제목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작성자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작성일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조회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04475908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비공개 글 입니다</a:t>
                      </a:r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비공개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48628873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비공개 글 입니다</a:t>
                      </a:r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비공개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34019351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비공개 글 입니다</a:t>
                      </a:r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비공개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56424478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비공개 글 입니다</a:t>
                      </a:r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비공개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30320632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비공개 글 입니다</a:t>
                      </a:r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비공개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91209594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비공개 글 입니다</a:t>
                      </a:r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비공개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42092296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비공개 글 입니다</a:t>
                      </a:r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비공개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5280374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비공개 글 입니다</a:t>
                      </a:r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비공개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14715756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비공개 글 입니다</a:t>
                      </a:r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비공개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주아" pitchFamily="18" charset="-127"/>
                          <a:ea typeface="배달의민족 주아" pitchFamily="18" charset="-127"/>
                        </a:rPr>
                        <a:t>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40858345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90ADA536-A8E7-4B96-B76F-EB735D4C51E7}"/>
              </a:ext>
            </a:extLst>
          </p:cNvPr>
          <p:cNvSpPr/>
          <p:nvPr/>
        </p:nvSpPr>
        <p:spPr>
          <a:xfrm>
            <a:off x="1475656" y="1772816"/>
            <a:ext cx="1512168" cy="50405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000</a:t>
            </a:r>
            <a:r>
              <a:rPr lang="ko-KR" altLang="en-US" sz="1000" dirty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님이 로그인 하셨습니다</a:t>
            </a:r>
            <a:r>
              <a:rPr lang="en-US" altLang="ko-KR" sz="1000" dirty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000" dirty="0">
              <a:ln w="12700">
                <a:noFill/>
              </a:ln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4F4A0DE-2426-4523-9770-8DA1169D9BDE}"/>
              </a:ext>
            </a:extLst>
          </p:cNvPr>
          <p:cNvSpPr/>
          <p:nvPr/>
        </p:nvSpPr>
        <p:spPr>
          <a:xfrm>
            <a:off x="3011694" y="1904599"/>
            <a:ext cx="430085" cy="24048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n w="12700">
                  <a:noFill/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43CBAE3-BBF3-4C61-9586-5B422195E786}"/>
              </a:ext>
            </a:extLst>
          </p:cNvPr>
          <p:cNvSpPr/>
          <p:nvPr/>
        </p:nvSpPr>
        <p:spPr>
          <a:xfrm>
            <a:off x="3759290" y="1916831"/>
            <a:ext cx="900000" cy="2282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n w="12700">
                <a:noFill/>
              </a:ln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빗면 8">
            <a:extLst>
              <a:ext uri="{FF2B5EF4-FFF2-40B4-BE49-F238E27FC236}">
                <a16:creationId xmlns:a16="http://schemas.microsoft.com/office/drawing/2014/main" xmlns="" id="{130E6894-CB43-4677-A7C4-57FE7A1E8C66}"/>
              </a:ext>
            </a:extLst>
          </p:cNvPr>
          <p:cNvSpPr/>
          <p:nvPr/>
        </p:nvSpPr>
        <p:spPr>
          <a:xfrm>
            <a:off x="4716064" y="1900185"/>
            <a:ext cx="432000" cy="244903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1153C9F-0655-4745-8F5A-2FDEE859105E}"/>
              </a:ext>
            </a:extLst>
          </p:cNvPr>
          <p:cNvSpPr txBox="1"/>
          <p:nvPr/>
        </p:nvSpPr>
        <p:spPr>
          <a:xfrm>
            <a:off x="5364088" y="1365156"/>
            <a:ext cx="352839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화면 상단에는 년도</a:t>
            </a:r>
            <a:r>
              <a:rPr lang="en-US" altLang="ko-KR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/</a:t>
            </a: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학기와 강의명을 볼 수 있다</a:t>
            </a:r>
            <a:r>
              <a:rPr lang="en-US" altLang="ko-KR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342900" indent="-342900"/>
            <a:endParaRPr lang="en-US" altLang="ko-KR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Font typeface="+mj-ea"/>
              <a:buAutoNum type="circleNumDbPlain" startAt="2"/>
            </a:pP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강의 평가 </a:t>
            </a:r>
            <a:r>
              <a:rPr lang="ko-KR" altLang="en-US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검색</a:t>
            </a:r>
            <a:endParaRPr lang="en-US" altLang="ko-KR" dirty="0" smtClean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en-US" altLang="ko-KR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 - </a:t>
            </a:r>
            <a:r>
              <a:rPr lang="ko-KR" altLang="en-US" sz="14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글을 </a:t>
            </a:r>
            <a:r>
              <a:rPr lang="ko-KR" altLang="en-US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제목</a:t>
            </a:r>
            <a:r>
              <a:rPr lang="en-US" altLang="ko-KR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ko-KR" altLang="en-US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글 내용 별로 검색 할 수 있다</a:t>
            </a:r>
            <a:r>
              <a:rPr lang="en-US" altLang="ko-KR"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683486" y="5805264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84222" y="5805264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484958" y="5805264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885694" y="5805264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86430" y="5805264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5</a:t>
            </a:r>
            <a:endParaRPr lang="ko-KR" altLang="en-US" sz="10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82750" y="5805264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◀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687168" y="5805264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▶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578" y="1175271"/>
            <a:ext cx="313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90994" y="1689689"/>
            <a:ext cx="313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441779" y="1907466"/>
            <a:ext cx="237450" cy="237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4" name="이등변 삼각형 33"/>
          <p:cNvSpPr/>
          <p:nvPr/>
        </p:nvSpPr>
        <p:spPr>
          <a:xfrm rot="10800000" flipH="1">
            <a:off x="3496880" y="1990976"/>
            <a:ext cx="127248" cy="7996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9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292080" y="1088740"/>
            <a:ext cx="0" cy="522058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724128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수강신청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268760"/>
            <a:ext cx="4536504" cy="49685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527600" y="1268760"/>
            <a:ext cx="332975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① 항목별 검색을 통해 보다 편리하게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원하는 강의를 찾게끔 한다</a:t>
            </a:r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.</a:t>
            </a:r>
          </a:p>
          <a:p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② </a:t>
            </a:r>
            <a:r>
              <a:rPr lang="ko-KR" altLang="en-US" dirty="0" err="1">
                <a:latin typeface="배달의민족 연성" pitchFamily="50" charset="-127"/>
                <a:ea typeface="배달의민족 연성" pitchFamily="50" charset="-127"/>
              </a:rPr>
              <a:t>학과명</a:t>
            </a:r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, </a:t>
            </a:r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강좌번호</a:t>
            </a:r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, </a:t>
            </a:r>
            <a:r>
              <a:rPr lang="ko-KR" altLang="en-US" dirty="0" err="1">
                <a:latin typeface="배달의민족 연성" pitchFamily="50" charset="-127"/>
                <a:ea typeface="배달의민족 연성" pitchFamily="50" charset="-127"/>
              </a:rPr>
              <a:t>강의명으로</a:t>
            </a:r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 곧바로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검색할 수 있다</a:t>
            </a:r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.</a:t>
            </a:r>
          </a:p>
          <a:p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③ </a:t>
            </a:r>
            <a:r>
              <a:rPr lang="ko-KR" altLang="en-US" dirty="0" err="1">
                <a:latin typeface="배달의민족 연성" pitchFamily="50" charset="-127"/>
                <a:ea typeface="배달의민족 연성" pitchFamily="50" charset="-127"/>
              </a:rPr>
              <a:t>강의별로</a:t>
            </a:r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 상세한 정보가 한눈에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들어오게끔</a:t>
            </a:r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테이블을 구성하여 사용자가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보기 편하게 구성한다</a:t>
            </a:r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83568" y="1530742"/>
            <a:ext cx="11673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주아" pitchFamily="18" charset="-127"/>
                <a:ea typeface="배달의민족 주아" pitchFamily="18" charset="-127"/>
              </a:rPr>
              <a:t>다</a:t>
            </a:r>
            <a:r>
              <a:rPr lang="ko-KR" altLang="en-US" sz="1100" dirty="0">
                <a:latin typeface="배달의민족 주아" pitchFamily="18" charset="-127"/>
                <a:ea typeface="배달의민족 주아" pitchFamily="18" charset="-127"/>
              </a:rPr>
              <a:t>음</a:t>
            </a:r>
            <a:r>
              <a:rPr lang="ko-KR" altLang="en-US" sz="1100" dirty="0" smtClean="0">
                <a:latin typeface="배달의민족 주아" pitchFamily="18" charset="-127"/>
                <a:ea typeface="배달의민족 주아" pitchFamily="18" charset="-127"/>
              </a:rPr>
              <a:t> 항목으로 검색</a:t>
            </a:r>
            <a:endParaRPr lang="ko-KR" altLang="en-US" sz="11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0283" y="1399658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35696" y="1553547"/>
            <a:ext cx="972108" cy="21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선택하세</a:t>
            </a:r>
            <a:r>
              <a:rPr lang="ko-KR" altLang="en-US" sz="9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</a:t>
            </a:r>
            <a:endParaRPr lang="ko-KR" altLang="en-US" sz="1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835696" y="2192965"/>
            <a:ext cx="972108" cy="21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학과명으로</a:t>
            </a:r>
            <a:r>
              <a:rPr lang="ko-KR" altLang="en-US" sz="9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검색</a:t>
            </a:r>
            <a:endParaRPr lang="ko-KR" altLang="en-US" sz="9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835696" y="1769547"/>
            <a:ext cx="972108" cy="21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강좌번호로 검색</a:t>
            </a:r>
            <a:endParaRPr lang="ko-KR" altLang="en-US" sz="9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835696" y="1981206"/>
            <a:ext cx="972108" cy="21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강의명으로</a:t>
            </a:r>
            <a:r>
              <a:rPr lang="ko-KR" altLang="en-US" sz="9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검색</a:t>
            </a:r>
            <a:endParaRPr lang="ko-KR" altLang="en-US" sz="9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763688" y="132089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56" name="사각형: 빗면 3">
            <a:extLst>
              <a:ext uri="{FF2B5EF4-FFF2-40B4-BE49-F238E27FC236}">
                <a16:creationId xmlns="" xmlns:a16="http://schemas.microsoft.com/office/drawing/2014/main" id="{52422EA0-A487-4346-AB41-3CE548A08B5B}"/>
              </a:ext>
            </a:extLst>
          </p:cNvPr>
          <p:cNvSpPr/>
          <p:nvPr/>
        </p:nvSpPr>
        <p:spPr>
          <a:xfrm>
            <a:off x="3059832" y="1553523"/>
            <a:ext cx="432000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</a:t>
            </a:r>
            <a:endParaRPr lang="ko-KR" altLang="en-US" sz="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807804" y="1553547"/>
            <a:ext cx="237450" cy="213728"/>
            <a:chOff x="-667677" y="925265"/>
            <a:chExt cx="237450" cy="237600"/>
          </a:xfrm>
        </p:grpSpPr>
        <p:sp>
          <p:nvSpPr>
            <p:cNvPr id="58" name="직사각형 57"/>
            <p:cNvSpPr/>
            <p:nvPr/>
          </p:nvSpPr>
          <p:spPr>
            <a:xfrm>
              <a:off x="-667677" y="925265"/>
              <a:ext cx="237450" cy="2376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59" name="이등변 삼각형 58"/>
            <p:cNvSpPr/>
            <p:nvPr/>
          </p:nvSpPr>
          <p:spPr>
            <a:xfrm rot="10800000" flipH="1">
              <a:off x="-612576" y="1008775"/>
              <a:ext cx="127248" cy="7996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887511"/>
              </p:ext>
            </p:extLst>
          </p:nvPr>
        </p:nvGraphicFramePr>
        <p:xfrm>
          <a:off x="460302" y="2590398"/>
          <a:ext cx="4406971" cy="30813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547"/>
                <a:gridCol w="213853"/>
                <a:gridCol w="434219"/>
                <a:gridCol w="504056"/>
                <a:gridCol w="216024"/>
                <a:gridCol w="432048"/>
                <a:gridCol w="432048"/>
                <a:gridCol w="404210"/>
                <a:gridCol w="315870"/>
                <a:gridCol w="432048"/>
                <a:gridCol w="432048"/>
              </a:tblGrid>
              <a:tr h="655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개설학과</a:t>
                      </a:r>
                      <a:endParaRPr lang="ko-KR" altLang="en-US" sz="9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학년</a:t>
                      </a:r>
                      <a:endParaRPr lang="ko-KR" altLang="en-US" sz="9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강좌번호</a:t>
                      </a:r>
                      <a:endParaRPr lang="ko-KR" altLang="en-US" sz="9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강의명</a:t>
                      </a:r>
                      <a:endParaRPr lang="ko-KR" altLang="en-US" sz="9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학점</a:t>
                      </a:r>
                      <a:endParaRPr lang="ko-KR" altLang="en-US" sz="9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강의시간</a:t>
                      </a:r>
                      <a:endParaRPr lang="ko-KR" altLang="en-US" sz="9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강의실</a:t>
                      </a:r>
                      <a:endParaRPr lang="ko-KR" altLang="en-US" sz="9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교수</a:t>
                      </a:r>
                      <a:endParaRPr lang="ko-KR" altLang="en-US" sz="9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정원</a:t>
                      </a:r>
                      <a:endParaRPr lang="ko-KR" altLang="en-US" sz="9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신청</a:t>
                      </a:r>
                      <a:endParaRPr lang="en-US" altLang="ko-KR" sz="900" baseline="0" dirty="0" smtClean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인원</a:t>
                      </a:r>
                      <a:endParaRPr lang="ko-KR" altLang="en-US" sz="9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수강신청</a:t>
                      </a:r>
                      <a:endParaRPr lang="ko-KR" altLang="en-US" sz="9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15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Java</a:t>
                      </a:r>
                    </a:p>
                    <a:p>
                      <a:pPr algn="ctr" latinLnBrk="1"/>
                      <a:r>
                        <a:rPr lang="ko-KR" altLang="en-US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학과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001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3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월</a:t>
                      </a:r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/</a:t>
                      </a:r>
                      <a:r>
                        <a:rPr lang="ko-KR" altLang="en-US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금</a:t>
                      </a:r>
                      <a:endParaRPr lang="en-US" altLang="ko-KR" sz="800" baseline="0" dirty="0" smtClean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1~3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201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김범준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30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10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34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Web</a:t>
                      </a:r>
                      <a:r>
                        <a:rPr lang="ko-KR" altLang="en-US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개발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002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Ajax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3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화</a:t>
                      </a:r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/</a:t>
                      </a:r>
                      <a:r>
                        <a:rPr lang="ko-KR" altLang="en-US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목</a:t>
                      </a:r>
                      <a:endParaRPr lang="en-US" altLang="ko-KR" sz="800" baseline="0" dirty="0" smtClean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4~6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202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김준범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30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15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3440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빅데이터</a:t>
                      </a:r>
                      <a:r>
                        <a:rPr lang="ko-KR" altLang="en-US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 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3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003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자료구조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3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월</a:t>
                      </a:r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/</a:t>
                      </a:r>
                      <a:r>
                        <a:rPr lang="ko-KR" altLang="en-US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수</a:t>
                      </a:r>
                      <a:endParaRPr lang="en-US" altLang="ko-KR" sz="800" baseline="0" dirty="0" smtClean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7~9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203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김범수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30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20</a:t>
                      </a:r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3440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3440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3440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3440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409006" y="2392144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③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62" name="Picture 2" descr="C:\Users\sksksk\Desktop\KakaoTalk_20170703_18181749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240" y="3284984"/>
            <a:ext cx="321955" cy="32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C:\Users\sksksk\Desktop\KakaoTalk_20170703_18181749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240" y="3643221"/>
            <a:ext cx="321955" cy="32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:\Users\sksksk\Desktop\KakaoTalk_20170703_18181749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238" y="3982564"/>
            <a:ext cx="321955" cy="32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41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292080" y="1088740"/>
            <a:ext cx="0" cy="522058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5801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이번학기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 신청내역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268760"/>
            <a:ext cx="4536504" cy="49685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436096" y="1268760"/>
            <a:ext cx="284565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① </a:t>
            </a:r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수강신청에서 신청했던 내역을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테이블로 출력한다</a:t>
            </a:r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.</a:t>
            </a:r>
          </a:p>
          <a:p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② 수강신청 </a:t>
            </a:r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했던 강의를</a:t>
            </a:r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 </a:t>
            </a:r>
          </a:p>
          <a:p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신청 내역 페이지에서 간편하게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취소할 수 있게끔 한다</a:t>
            </a:r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.</a:t>
            </a:r>
          </a:p>
          <a:p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③신청취소 아이콘을 클릭하면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    alert</a:t>
            </a:r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창으로 정말로 수강을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취소할지 재확인한다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24381" y="1318974"/>
            <a:ext cx="1023283" cy="31990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170101 </a:t>
            </a:r>
            <a:r>
              <a:rPr lang="ko-KR" altLang="en-US" sz="10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강승욱</a:t>
            </a:r>
            <a:endParaRPr lang="ko-KR" altLang="en-US" sz="10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42" name="Picture 2" descr="C:\Users\sksksk\Desktop\KakaoTalk_20170703_18181749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597" y="2752353"/>
            <a:ext cx="321955" cy="32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178987"/>
              </p:ext>
            </p:extLst>
          </p:nvPr>
        </p:nvGraphicFramePr>
        <p:xfrm>
          <a:off x="596389" y="2348880"/>
          <a:ext cx="4218208" cy="25930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249"/>
                <a:gridCol w="553599"/>
                <a:gridCol w="325492"/>
                <a:gridCol w="512031"/>
                <a:gridCol w="602637"/>
                <a:gridCol w="549491"/>
                <a:gridCol w="360040"/>
                <a:gridCol w="432048"/>
                <a:gridCol w="458621"/>
              </a:tblGrid>
              <a:tr h="336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강좌번호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err="1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강좌명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학점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강의</a:t>
                      </a:r>
                      <a:endParaRPr lang="en-US" altLang="ko-KR" sz="1000" baseline="0" dirty="0" smtClean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시간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강의실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교수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정원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신청인원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신청취소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36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001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Java</a:t>
                      </a:r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입문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3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월 </a:t>
                      </a:r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/ </a:t>
                      </a:r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금</a:t>
                      </a:r>
                      <a:endParaRPr lang="en-US" altLang="ko-KR" sz="1000" baseline="0" dirty="0" smtClean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1~3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201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김범준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30</a:t>
                      </a:r>
                      <a:endParaRPr lang="ko-KR" altLang="en-US" sz="1000" b="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10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336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002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Ajax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3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화</a:t>
                      </a:r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 /</a:t>
                      </a:r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목</a:t>
                      </a:r>
                      <a:endParaRPr lang="en-US" altLang="ko-KR" sz="1000" baseline="0" dirty="0" smtClean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4~6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202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김준범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30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15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336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003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자료구조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3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월 </a:t>
                      </a:r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/ </a:t>
                      </a:r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수</a:t>
                      </a:r>
                      <a:endParaRPr lang="en-US" altLang="ko-KR" sz="1000" baseline="0" dirty="0" smtClean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7~9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203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김범수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30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20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33603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33603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33603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6" name="Picture 2" descr="C:\Users\sksksk\Desktop\KakaoTalk_20170703_18181749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597" y="3173417"/>
            <a:ext cx="321955" cy="32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sksksk\Desktop\KakaoTalk_20170703_18181749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597" y="3581485"/>
            <a:ext cx="321955" cy="32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4411022" y="2106741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9552" y="2097253"/>
            <a:ext cx="663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배달의민족 주아" pitchFamily="18" charset="-127"/>
                <a:ea typeface="배달의민족 주아" pitchFamily="18" charset="-127"/>
              </a:rPr>
              <a:t>신청내역</a:t>
            </a:r>
            <a:endParaRPr lang="ko-KR" altLang="en-US" sz="11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925772" y="5284659"/>
            <a:ext cx="1982299" cy="57606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37" idx="2"/>
          </p:cNvCxnSpPr>
          <p:nvPr/>
        </p:nvCxnSpPr>
        <p:spPr>
          <a:xfrm flipH="1">
            <a:off x="3936646" y="3903440"/>
            <a:ext cx="663929" cy="12971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980817" y="5311081"/>
            <a:ext cx="18722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배달의민족 주아" pitchFamily="18" charset="-127"/>
                <a:ea typeface="배달의민족 주아" pitchFamily="18" charset="-127"/>
              </a:rPr>
              <a:t>정말로 수강을 취소하시겠습니까</a:t>
            </a:r>
            <a:r>
              <a:rPr lang="en-US" altLang="ko-KR" sz="1100" dirty="0" smtClean="0">
                <a:latin typeface="배달의민족 주아" pitchFamily="18" charset="-127"/>
                <a:ea typeface="배달의민족 주아" pitchFamily="18" charset="-127"/>
              </a:rPr>
              <a:t>?</a:t>
            </a:r>
            <a:endParaRPr lang="ko-KR" altLang="en-US" sz="11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24833" y="5548773"/>
            <a:ext cx="752694" cy="27000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04131" y="5547851"/>
            <a:ext cx="752694" cy="27000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아니오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47391" y="515719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31854" y="2051086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97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292080" y="1088740"/>
            <a:ext cx="0" cy="522058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5801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이번학기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 시간표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268760"/>
            <a:ext cx="4536504" cy="49685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436096" y="1268760"/>
            <a:ext cx="331533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① 월요일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~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금요일까지의 시간표 테이블을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구현한다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</a:p>
          <a:p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② 사용자가 수강신청을 완료한 강의의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해당 교시에 강의명이 출력되게 한다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</a:p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③ 해당 강의가 출력된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테이블 위에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마우스커서를</a:t>
            </a:r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올리면 강의 상세 정보가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나타나게 한다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9504" y="1337655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75502"/>
              </p:ext>
            </p:extLst>
          </p:nvPr>
        </p:nvGraphicFramePr>
        <p:xfrm>
          <a:off x="797663" y="1581046"/>
          <a:ext cx="3774336" cy="3288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056"/>
                <a:gridCol w="629056"/>
                <a:gridCol w="629056"/>
                <a:gridCol w="629056"/>
                <a:gridCol w="629056"/>
                <a:gridCol w="629056"/>
              </a:tblGrid>
              <a:tr h="411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시간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월요일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화요일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수요일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목요일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금요일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11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교시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Java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err="1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Bigdata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411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</a:t>
                      </a:r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교시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Java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Ajax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err="1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Bigdata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411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3</a:t>
                      </a:r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교시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Ajax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411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4</a:t>
                      </a:r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교시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411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5</a:t>
                      </a:r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교시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JSON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411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6</a:t>
                      </a:r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교시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JSON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/>
                </a:tc>
              </a:tr>
              <a:tr h="411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7</a:t>
                      </a:r>
                      <a:r>
                        <a:rPr lang="ko-KR" altLang="en-US" sz="100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교시</a:t>
                      </a:r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317204" y="191683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16688" y="3212976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③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805442"/>
              </p:ext>
            </p:extLst>
          </p:nvPr>
        </p:nvGraphicFramePr>
        <p:xfrm>
          <a:off x="2418114" y="3320989"/>
          <a:ext cx="1450127" cy="1257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2422"/>
                <a:gridCol w="757705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강좌번호</a:t>
                      </a:r>
                      <a:endParaRPr lang="ko-KR" altLang="en-US" sz="105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001</a:t>
                      </a:r>
                      <a:endParaRPr lang="ko-KR" altLang="en-US" sz="105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aseline="0" dirty="0" err="1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강좌명</a:t>
                      </a:r>
                      <a:endParaRPr lang="ko-KR" altLang="en-US" sz="105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Ajax</a:t>
                      </a:r>
                      <a:endParaRPr lang="ko-KR" altLang="en-US" sz="105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학점</a:t>
                      </a:r>
                      <a:endParaRPr lang="ko-KR" altLang="en-US" sz="105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3</a:t>
                      </a:r>
                      <a:endParaRPr lang="ko-KR" altLang="en-US" sz="105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강의실</a:t>
                      </a:r>
                      <a:endParaRPr lang="ko-KR" altLang="en-US" sz="105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201</a:t>
                      </a:r>
                      <a:endParaRPr lang="ko-KR" altLang="en-US" sz="105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교수</a:t>
                      </a:r>
                      <a:endParaRPr lang="ko-KR" altLang="en-US" sz="105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aseline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김범준</a:t>
                      </a:r>
                      <a:endParaRPr lang="ko-KR" altLang="en-US" sz="1050" baseline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왼쪽 화살표 2"/>
          <p:cNvSpPr/>
          <p:nvPr/>
        </p:nvSpPr>
        <p:spPr>
          <a:xfrm rot="2494481">
            <a:off x="2319869" y="3138155"/>
            <a:ext cx="156842" cy="149642"/>
          </a:xfrm>
          <a:prstGeom prst="leftArrow">
            <a:avLst>
              <a:gd name="adj1" fmla="val 50000"/>
              <a:gd name="adj2" fmla="val 605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17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292080" y="1088740"/>
            <a:ext cx="0" cy="522058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724128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친구 검색 페이지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27600" y="1268760"/>
            <a:ext cx="3433953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① 제목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② 사용자 프로필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   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사용자 사진과 이름 등 기본적인 </a:t>
            </a:r>
            <a:r>
              <a:rPr lang="ko-KR" altLang="en-US" sz="1400" dirty="0" err="1" smtClean="0">
                <a:latin typeface="배달의민족 연성" pitchFamily="50" charset="-127"/>
                <a:ea typeface="배달의민족 연성" pitchFamily="50" charset="-127"/>
              </a:rPr>
              <a:t>인적사항이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 기록된 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 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프로필 창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12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③ 각종 기능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  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메시지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,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친구 관리 </a:t>
            </a:r>
            <a:r>
              <a:rPr lang="ko-KR" altLang="en-US" sz="1400" dirty="0" err="1" smtClean="0">
                <a:latin typeface="배달의민족 연성" pitchFamily="50" charset="-127"/>
                <a:ea typeface="배달의민족 연성" pitchFamily="50" charset="-127"/>
              </a:rPr>
              <a:t>두가지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 기능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④ 시간표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친구들과 공유 가능한 시간표 양식 삽입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2000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⑤ 개인 정보 조회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홈으로 돌아가거나 프로필 수정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,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 계정 정보 수정 등의 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기능이 삽입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2000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⑥ 기능 창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선택한 기능에 따라 좌측 화면만 바뀐다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5703" y="1383659"/>
            <a:ext cx="1411609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/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친구 검색</a:t>
            </a:r>
            <a:endParaRPr lang="ko-KR" altLang="en-US" sz="1100" dirty="0">
              <a:ln>
                <a:solidFill>
                  <a:schemeClr val="tx1"/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5703" y="1946886"/>
            <a:ext cx="834974" cy="788675"/>
            <a:chOff x="914299" y="1074536"/>
            <a:chExt cx="576064" cy="648072"/>
          </a:xfrm>
        </p:grpSpPr>
        <p:sp>
          <p:nvSpPr>
            <p:cNvPr id="66" name="직사각형 65"/>
            <p:cNvSpPr/>
            <p:nvPr/>
          </p:nvSpPr>
          <p:spPr>
            <a:xfrm>
              <a:off x="914299" y="1074536"/>
              <a:ext cx="576064" cy="64807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914299" y="1074536"/>
              <a:ext cx="561357" cy="6480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1420677" y="1927119"/>
            <a:ext cx="12201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배달의민족 주아" pitchFamily="18" charset="-127"/>
                <a:ea typeface="배달의민족 주아" pitchFamily="18" charset="-127"/>
              </a:rPr>
              <a:t>사용자 이름</a:t>
            </a:r>
            <a:endParaRPr lang="ko-KR" altLang="en-US" sz="11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336123" y="2256119"/>
            <a:ext cx="104406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배달의민족 주아" pitchFamily="18" charset="-127"/>
                <a:ea typeface="배달의민족 주아" pitchFamily="18" charset="-127"/>
              </a:rPr>
              <a:t>  내 프로필</a:t>
            </a:r>
            <a:endParaRPr lang="ko-KR" altLang="en-US" sz="1100" b="1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55195" y="1701176"/>
            <a:ext cx="45672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2511682" y="1701176"/>
            <a:ext cx="32377" cy="4536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067944" y="1340768"/>
            <a:ext cx="1337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배달의민족 주아" pitchFamily="18" charset="-127"/>
                <a:ea typeface="배달의민족 주아" pitchFamily="18" charset="-127"/>
              </a:rPr>
              <a:t>홈  프로필  계정</a:t>
            </a:r>
            <a:endParaRPr lang="ko-KR" altLang="en-US" sz="11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6" y="2927428"/>
            <a:ext cx="275732" cy="262463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79345" y="2954897"/>
            <a:ext cx="1500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메시지</a:t>
            </a:r>
            <a:endParaRPr lang="en-US" altLang="ko-KR" sz="1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endParaRPr lang="en-US" altLang="ko-KR" sz="1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endParaRPr lang="en-US" altLang="ko-KR" sz="12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친</a:t>
            </a:r>
            <a:r>
              <a:rPr lang="ko-KR" altLang="en-US" sz="1200" dirty="0">
                <a:latin typeface="배달의민족 주아" pitchFamily="18" charset="-127"/>
                <a:ea typeface="배달의민족 주아" pitchFamily="18" charset="-127"/>
              </a:rPr>
              <a:t>구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00" y="3514092"/>
            <a:ext cx="275732" cy="262463"/>
          </a:xfrm>
          <a:prstGeom prst="rect">
            <a:avLst/>
          </a:prstGeom>
        </p:spPr>
      </p:pic>
      <p:cxnSp>
        <p:nvCxnSpPr>
          <p:cNvPr id="57" name="직선 연결선 56"/>
          <p:cNvCxnSpPr/>
          <p:nvPr/>
        </p:nvCxnSpPr>
        <p:spPr>
          <a:xfrm>
            <a:off x="455195" y="4037028"/>
            <a:ext cx="20564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124308" y="4185286"/>
            <a:ext cx="783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주아" pitchFamily="18" charset="-127"/>
                <a:ea typeface="배달의민족 주아" pitchFamily="18" charset="-127"/>
              </a:rPr>
              <a:t>시 간 표</a:t>
            </a:r>
            <a:endParaRPr lang="ko-KR" altLang="en-US" sz="1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9512" y="1343836"/>
            <a:ext cx="32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ko-KR" altLang="en-US" sz="1400" dirty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9512" y="2079629"/>
            <a:ext cx="326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9512" y="3068960"/>
            <a:ext cx="326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 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③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9512" y="4735270"/>
            <a:ext cx="326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 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④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13718" y="1321023"/>
            <a:ext cx="32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⑤</a:t>
            </a:r>
            <a:endParaRPr lang="ko-KR" altLang="en-US" sz="1400" dirty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2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4409410" y="2386924"/>
            <a:ext cx="432000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</a:t>
            </a:r>
            <a:endParaRPr lang="ko-KR" altLang="en-US" sz="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292643"/>
              </p:ext>
            </p:extLst>
          </p:nvPr>
        </p:nvGraphicFramePr>
        <p:xfrm>
          <a:off x="523126" y="4509120"/>
          <a:ext cx="1920624" cy="15485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104"/>
                <a:gridCol w="320104"/>
                <a:gridCol w="320104"/>
                <a:gridCol w="320104"/>
                <a:gridCol w="320104"/>
                <a:gridCol w="320104"/>
              </a:tblGrid>
              <a:tr h="29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" smtClean="0"/>
                        <a:t>시간</a:t>
                      </a:r>
                      <a:endParaRPr lang="ko-KR" altLang="en-US" sz="54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/>
                        <a:t>월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/>
                        <a:t>화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/>
                        <a:t>수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/>
                        <a:t>목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/>
                        <a:t>금</a:t>
                      </a:r>
                      <a:endParaRPr lang="ko-KR" altLang="en-US" sz="600" dirty="0"/>
                    </a:p>
                  </a:txBody>
                  <a:tcPr anchor="ctr"/>
                </a:tc>
              </a:tr>
              <a:tr h="25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/>
                        <a:t>1</a:t>
                      </a:r>
                      <a:endParaRPr lang="ko-KR" altLang="en-US" sz="6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Java</a:t>
                      </a:r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</a:tr>
              <a:tr h="25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/>
                        <a:t>2</a:t>
                      </a:r>
                      <a:endParaRPr lang="ko-KR" altLang="en-US" sz="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SQL</a:t>
                      </a:r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</a:tr>
              <a:tr h="25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/>
                        <a:t>3</a:t>
                      </a:r>
                      <a:endParaRPr lang="ko-KR" altLang="en-US" sz="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Ajax</a:t>
                      </a:r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</a:tr>
              <a:tr h="25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/>
                        <a:t>4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</a:tr>
              <a:tr h="25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/>
                        <a:t>5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JSP</a:t>
                      </a:r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54" name="그룹 53"/>
          <p:cNvGrpSpPr/>
          <p:nvPr/>
        </p:nvGrpSpPr>
        <p:grpSpPr>
          <a:xfrm>
            <a:off x="2891028" y="1948342"/>
            <a:ext cx="1794483" cy="307777"/>
            <a:chOff x="585703" y="1893789"/>
            <a:chExt cx="1794483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85703" y="1893789"/>
              <a:ext cx="1794483" cy="3077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배달의민족 주아" pitchFamily="18" charset="-127"/>
                  <a:ea typeface="배달의민족 주아" pitchFamily="18" charset="-127"/>
                </a:rPr>
                <a:t>     친구 검색</a:t>
              </a:r>
              <a:endParaRPr lang="ko-KR" altLang="en-US" sz="14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658" y="1931834"/>
              <a:ext cx="275732" cy="262463"/>
            </a:xfrm>
            <a:prstGeom prst="rect">
              <a:avLst/>
            </a:prstGeom>
          </p:spPr>
        </p:pic>
      </p:grpSp>
      <p:grpSp>
        <p:nvGrpSpPr>
          <p:cNvPr id="70" name="그룹 69"/>
          <p:cNvGrpSpPr/>
          <p:nvPr/>
        </p:nvGrpSpPr>
        <p:grpSpPr>
          <a:xfrm>
            <a:off x="2922853" y="4842991"/>
            <a:ext cx="1752551" cy="307777"/>
            <a:chOff x="594658" y="2342814"/>
            <a:chExt cx="1752551" cy="307777"/>
          </a:xfrm>
        </p:grpSpPr>
        <p:sp>
          <p:nvSpPr>
            <p:cNvPr id="71" name="TextBox 70"/>
            <p:cNvSpPr txBox="1"/>
            <p:nvPr/>
          </p:nvSpPr>
          <p:spPr>
            <a:xfrm>
              <a:off x="846368" y="2342814"/>
              <a:ext cx="1500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배달의민족 주아" pitchFamily="18" charset="-127"/>
                  <a:ea typeface="배달의민족 주아" pitchFamily="18" charset="-127"/>
                </a:rPr>
                <a:t>친구 관리</a:t>
              </a:r>
              <a:endParaRPr lang="ko-KR" altLang="en-US" sz="14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658" y="2366817"/>
              <a:ext cx="275732" cy="262463"/>
            </a:xfrm>
            <a:prstGeom prst="rect">
              <a:avLst/>
            </a:prstGeom>
          </p:spPr>
        </p:pic>
      </p:grpSp>
      <p:grpSp>
        <p:nvGrpSpPr>
          <p:cNvPr id="73" name="그룹 72"/>
          <p:cNvGrpSpPr/>
          <p:nvPr/>
        </p:nvGrpSpPr>
        <p:grpSpPr>
          <a:xfrm>
            <a:off x="2898831" y="3360203"/>
            <a:ext cx="1776573" cy="307777"/>
            <a:chOff x="594658" y="2791856"/>
            <a:chExt cx="1776573" cy="307777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658" y="2801800"/>
              <a:ext cx="275732" cy="262463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870390" y="2791856"/>
              <a:ext cx="1500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배달의민족 주아" pitchFamily="18" charset="-127"/>
                  <a:ea typeface="배달의민족 주아" pitchFamily="18" charset="-127"/>
                </a:rPr>
                <a:t>친구 목록</a:t>
              </a:r>
              <a:endParaRPr lang="ko-KR" altLang="en-US" sz="14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2891028" y="2332805"/>
            <a:ext cx="2001436" cy="316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1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02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292080" y="1088740"/>
            <a:ext cx="0" cy="522058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724128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친구 검색 페이지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27600" y="1268760"/>
            <a:ext cx="3433953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① 친구목록을 출력한다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② 삭제기능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  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한 명 이라도 삭제하면 쌍방이 삭제 된다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  <a:b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</a:br>
            <a:endParaRPr lang="en-US" altLang="ko-KR" sz="12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③ 시간표 보기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  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내 시간표 옆에 출력되어 쉽게 비교가 가능하다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④ 내가 신청한 친구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친구들과 공유 가능한 시간표 양식 삽입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sz="2000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⑤ </a:t>
            </a:r>
            <a:r>
              <a:rPr lang="ko-KR" altLang="en-US" dirty="0" err="1" smtClean="0">
                <a:latin typeface="배달의민족 연성" pitchFamily="50" charset="-127"/>
                <a:ea typeface="배달의민족 연성" pitchFamily="50" charset="-127"/>
              </a:rPr>
              <a:t>요청받은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 친구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홈으로 돌아가거나 프로필 수정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,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 계정 정보 수정 등의 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기능이 삽입</a:t>
            </a:r>
            <a:r>
              <a:rPr lang="en-US" altLang="ko-KR" sz="2000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sz="2000" dirty="0" smtClean="0">
                <a:latin typeface="배달의민족 연성" pitchFamily="50" charset="-127"/>
                <a:ea typeface="배달의민족 연성" pitchFamily="50" charset="-127"/>
              </a:rPr>
            </a:b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5703" y="1383659"/>
            <a:ext cx="1411609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/>
                  </a:solidFill>
                </a:ln>
                <a:latin typeface="배달의민족 주아" pitchFamily="18" charset="-127"/>
                <a:ea typeface="배달의민족 주아" pitchFamily="18" charset="-127"/>
              </a:rPr>
              <a:t>친구 검색</a:t>
            </a:r>
            <a:endParaRPr lang="ko-KR" altLang="en-US" sz="1100" dirty="0">
              <a:ln>
                <a:solidFill>
                  <a:schemeClr val="tx1"/>
                </a:solidFill>
              </a:ln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55195" y="1701176"/>
            <a:ext cx="45672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2663788" y="1701176"/>
            <a:ext cx="32377" cy="4536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067944" y="1340768"/>
            <a:ext cx="1337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배달의민족 주아" pitchFamily="18" charset="-127"/>
                <a:ea typeface="배달의민족 주아" pitchFamily="18" charset="-127"/>
              </a:rPr>
              <a:t>홈  프로필  계정</a:t>
            </a:r>
            <a:endParaRPr lang="ko-KR" altLang="en-US" sz="11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455195" y="4037028"/>
            <a:ext cx="20564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124308" y="4185286"/>
            <a:ext cx="783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주아" pitchFamily="18" charset="-127"/>
                <a:ea typeface="배달의민족 주아" pitchFamily="18" charset="-127"/>
              </a:rPr>
              <a:t>시 간 표</a:t>
            </a:r>
            <a:endParaRPr lang="ko-KR" altLang="en-US" sz="1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9469" y="1798859"/>
            <a:ext cx="32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ko-KR" altLang="en-US" sz="1400" dirty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14344" y="2276872"/>
            <a:ext cx="326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52889" y="2636912"/>
            <a:ext cx="326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 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③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710280" y="1952746"/>
            <a:ext cx="326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 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④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56475" y="4071022"/>
            <a:ext cx="32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⑤</a:t>
            </a:r>
            <a:endParaRPr lang="ko-KR" altLang="en-US" sz="1400" dirty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769726"/>
              </p:ext>
            </p:extLst>
          </p:nvPr>
        </p:nvGraphicFramePr>
        <p:xfrm>
          <a:off x="457239" y="4509120"/>
          <a:ext cx="1920624" cy="15485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104"/>
                <a:gridCol w="320104"/>
                <a:gridCol w="320104"/>
                <a:gridCol w="320104"/>
                <a:gridCol w="320104"/>
                <a:gridCol w="320104"/>
              </a:tblGrid>
              <a:tr h="29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" smtClean="0"/>
                        <a:t>시간</a:t>
                      </a:r>
                      <a:endParaRPr lang="ko-KR" altLang="en-US" sz="54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/>
                        <a:t>월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/>
                        <a:t>화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/>
                        <a:t>수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/>
                        <a:t>목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/>
                        <a:t>금</a:t>
                      </a:r>
                      <a:endParaRPr lang="ko-KR" altLang="en-US" sz="600" dirty="0"/>
                    </a:p>
                  </a:txBody>
                  <a:tcPr anchor="ctr"/>
                </a:tc>
              </a:tr>
              <a:tr h="25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/>
                        <a:t>1</a:t>
                      </a:r>
                      <a:endParaRPr lang="ko-KR" altLang="en-US" sz="6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Java</a:t>
                      </a:r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</a:tr>
              <a:tr h="25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/>
                        <a:t>2</a:t>
                      </a:r>
                      <a:endParaRPr lang="ko-KR" altLang="en-US" sz="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SQL</a:t>
                      </a:r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</a:tr>
              <a:tr h="25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/>
                        <a:t>3</a:t>
                      </a:r>
                      <a:endParaRPr lang="ko-KR" altLang="en-US" sz="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Ajax</a:t>
                      </a:r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</a:tr>
              <a:tr h="25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/>
                        <a:t>4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</a:tr>
              <a:tr h="25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/>
                        <a:t>5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JSP</a:t>
                      </a:r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2935429" y="1798858"/>
            <a:ext cx="1892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주아" pitchFamily="18" charset="-127"/>
                <a:ea typeface="배달의민족 주아" pitchFamily="18" charset="-127"/>
              </a:rPr>
              <a:t>친구 관리를 눌렀을 때</a:t>
            </a:r>
            <a:endParaRPr lang="ko-KR" altLang="en-US" sz="1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5703" y="1798859"/>
            <a:ext cx="1610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배달의민족 주아" pitchFamily="18" charset="-127"/>
                <a:ea typeface="배달의민족 주아" pitchFamily="18" charset="-127"/>
              </a:rPr>
              <a:t>친구 목록을 눌렀을 때</a:t>
            </a:r>
            <a:endParaRPr lang="ko-KR" altLang="en-US" sz="1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607688"/>
              </p:ext>
            </p:extLst>
          </p:nvPr>
        </p:nvGraphicFramePr>
        <p:xfrm>
          <a:off x="259469" y="2204864"/>
          <a:ext cx="2316165" cy="132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593"/>
                <a:gridCol w="422593"/>
                <a:gridCol w="524193"/>
                <a:gridCol w="524193"/>
                <a:gridCol w="422593"/>
              </a:tblGrid>
              <a:tr h="1586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/>
                        <a:t>학번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/>
                        <a:t>이름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/>
                        <a:t>시간표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메시지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/>
                        <a:t>삭제</a:t>
                      </a:r>
                      <a:endParaRPr lang="ko-KR" altLang="en-US" sz="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아래쪽 화살표 3"/>
          <p:cNvSpPr/>
          <p:nvPr/>
        </p:nvSpPr>
        <p:spPr>
          <a:xfrm>
            <a:off x="1390719" y="3160132"/>
            <a:ext cx="125287" cy="80911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200536"/>
              </p:ext>
            </p:extLst>
          </p:nvPr>
        </p:nvGraphicFramePr>
        <p:xfrm>
          <a:off x="3003899" y="4378800"/>
          <a:ext cx="1690372" cy="13353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593"/>
                <a:gridCol w="422593"/>
                <a:gridCol w="422593"/>
                <a:gridCol w="422593"/>
              </a:tblGrid>
              <a:tr h="2341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/>
                        <a:t>학번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/>
                        <a:t>이름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/>
                        <a:t>수락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거부</a:t>
                      </a:r>
                      <a:endParaRPr lang="ko-KR" altLang="en-US" sz="800" b="1" dirty="0"/>
                    </a:p>
                  </a:txBody>
                  <a:tcPr/>
                </a:tc>
              </a:tr>
              <a:tr h="367075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</a:tr>
              <a:tr h="367075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</a:tr>
              <a:tr h="367075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2977978" y="4078939"/>
            <a:ext cx="1892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요청 받은 친구</a:t>
            </a:r>
            <a:endParaRPr lang="ko-KR" altLang="en-US" sz="1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977978" y="2156084"/>
            <a:ext cx="1892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itchFamily="18" charset="-127"/>
                <a:ea typeface="배달의민족 주아" pitchFamily="18" charset="-127"/>
              </a:rPr>
              <a:t>내가 신청한 친구</a:t>
            </a:r>
            <a:endParaRPr lang="ko-KR" altLang="en-US" sz="1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563216"/>
              </p:ext>
            </p:extLst>
          </p:nvPr>
        </p:nvGraphicFramePr>
        <p:xfrm>
          <a:off x="3003899" y="2475966"/>
          <a:ext cx="1732634" cy="132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9989"/>
                <a:gridCol w="504056"/>
                <a:gridCol w="668589"/>
              </a:tblGrid>
              <a:tr h="176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학번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이름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신청 취소</a:t>
                      </a:r>
                      <a:endParaRPr lang="ko-KR" altLang="en-US" sz="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12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주제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&amp;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시나리오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학사정보시스템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9795" y="1631108"/>
            <a:ext cx="8470547" cy="22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학생</a:t>
            </a:r>
            <a:r>
              <a:rPr lang="en-US" altLang="ko-KR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교수</a:t>
            </a:r>
            <a:r>
              <a:rPr lang="en-US" altLang="ko-KR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관리자 별 권한이 다르고 기능이 다른 점 구현</a:t>
            </a:r>
            <a:endParaRPr lang="en-US" altLang="ko-KR" sz="12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2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학사정보시스템 포탈은 학생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교수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직원에 따라 등급에 따른 메뉴 권한을 준다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학생은 개인정보수정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성적조회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수강신청 기능을 사용할 수 있다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교수는 급여관리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학생들의 성적관리 기능을 사용할 수 있다</a:t>
            </a:r>
            <a:r>
              <a:rPr lang="en-US" altLang="ko-KR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직원은 </a:t>
            </a: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총무직원</a:t>
            </a:r>
            <a:r>
              <a:rPr lang="en-US" altLang="ko-KR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학적직원</a:t>
            </a:r>
            <a:r>
              <a:rPr lang="en-US" altLang="ko-KR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나뉘고 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권한에 따른 기능을 사용할 수 있다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83444" y="4147399"/>
            <a:ext cx="7368717" cy="2034253"/>
            <a:chOff x="885875" y="3208285"/>
            <a:chExt cx="7368717" cy="2034253"/>
          </a:xfrm>
        </p:grpSpPr>
        <p:grpSp>
          <p:nvGrpSpPr>
            <p:cNvPr id="12" name="그룹 11"/>
            <p:cNvGrpSpPr/>
            <p:nvPr/>
          </p:nvGrpSpPr>
          <p:grpSpPr>
            <a:xfrm>
              <a:off x="3026742" y="4056164"/>
              <a:ext cx="338494" cy="338494"/>
              <a:chOff x="5411619" y="1495430"/>
              <a:chExt cx="1187432" cy="1187432"/>
            </a:xfrm>
          </p:grpSpPr>
          <p:cxnSp>
            <p:nvCxnSpPr>
              <p:cNvPr id="23" name="직선 연결선 22"/>
              <p:cNvCxnSpPr/>
              <p:nvPr/>
            </p:nvCxnSpPr>
            <p:spPr>
              <a:xfrm flipH="1">
                <a:off x="5411619" y="2089146"/>
                <a:ext cx="1187432" cy="0"/>
              </a:xfrm>
              <a:prstGeom prst="line">
                <a:avLst/>
              </a:prstGeom>
              <a:ln w="28575">
                <a:solidFill>
                  <a:schemeClr val="tx2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 rot="5400000" flipH="1">
                <a:off x="5411619" y="2089146"/>
                <a:ext cx="1187432" cy="0"/>
              </a:xfrm>
              <a:prstGeom prst="line">
                <a:avLst/>
              </a:prstGeom>
              <a:ln w="28575">
                <a:solidFill>
                  <a:schemeClr val="tx2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타원 12"/>
            <p:cNvSpPr/>
            <p:nvPr/>
          </p:nvSpPr>
          <p:spPr>
            <a:xfrm>
              <a:off x="3471850" y="3208285"/>
              <a:ext cx="2034253" cy="2034253"/>
            </a:xfrm>
            <a:prstGeom prst="ellipse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80000">
                  <a:schemeClr val="bg1">
                    <a:lumMod val="6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교수</a:t>
              </a:r>
              <a:endPara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85875" y="3208285"/>
              <a:ext cx="2034253" cy="2034253"/>
            </a:xfrm>
            <a:prstGeom prst="ellipse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80000">
                  <a:schemeClr val="bg1">
                    <a:lumMod val="6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spc="-50" dirty="0" smtClean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b="1" spc="-50" dirty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b="1" spc="-50" dirty="0" smtClean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b="1" spc="-50" dirty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b="1" spc="-50" dirty="0" smtClean="0">
                  <a:latin typeface="나눔고딕" pitchFamily="50" charset="-127"/>
                  <a:ea typeface="나눔고딕" pitchFamily="50" charset="-127"/>
                </a:rPr>
                <a:t>학생</a:t>
              </a:r>
              <a:endParaRPr lang="en-US" altLang="ko-KR" b="1" spc="-50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6220339" y="3208285"/>
              <a:ext cx="2034253" cy="2034253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spc="-1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b="1" spc="-1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b="1" spc="-1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b="1" spc="-1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b="1" spc="-12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직</a:t>
              </a:r>
              <a:r>
                <a:rPr lang="ko-KR" altLang="en-US" b="1" spc="-1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원</a:t>
              </a:r>
              <a:endParaRPr lang="en-US" altLang="ko-KR" b="1" spc="-1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067" y="3408866"/>
              <a:ext cx="1213867" cy="1213867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5897" y="3543085"/>
              <a:ext cx="1026157" cy="1026157"/>
            </a:xfrm>
            <a:prstGeom prst="rect">
              <a:avLst/>
            </a:prstGeom>
          </p:spPr>
        </p:pic>
        <p:grpSp>
          <p:nvGrpSpPr>
            <p:cNvPr id="18" name="그룹 17"/>
            <p:cNvGrpSpPr/>
            <p:nvPr/>
          </p:nvGrpSpPr>
          <p:grpSpPr>
            <a:xfrm>
              <a:off x="5681381" y="4065450"/>
              <a:ext cx="338494" cy="338494"/>
              <a:chOff x="5411619" y="1495430"/>
              <a:chExt cx="1187432" cy="1187432"/>
            </a:xfrm>
          </p:grpSpPr>
          <p:cxnSp>
            <p:nvCxnSpPr>
              <p:cNvPr id="21" name="직선 연결선 20"/>
              <p:cNvCxnSpPr/>
              <p:nvPr/>
            </p:nvCxnSpPr>
            <p:spPr>
              <a:xfrm flipH="1">
                <a:off x="5411619" y="2089146"/>
                <a:ext cx="1187432" cy="0"/>
              </a:xfrm>
              <a:prstGeom prst="line">
                <a:avLst/>
              </a:prstGeom>
              <a:ln w="28575">
                <a:solidFill>
                  <a:schemeClr val="tx2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5400000" flipH="1">
                <a:off x="5411619" y="2089146"/>
                <a:ext cx="1187432" cy="0"/>
              </a:xfrm>
              <a:prstGeom prst="line">
                <a:avLst/>
              </a:prstGeom>
              <a:ln w="28575">
                <a:solidFill>
                  <a:schemeClr val="tx2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459" y="3368792"/>
              <a:ext cx="1200450" cy="1200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672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3923928" y="5948516"/>
            <a:ext cx="864096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2080" y="1088740"/>
            <a:ext cx="0" cy="522058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724128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교수화면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강의계획서 작성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268760"/>
            <a:ext cx="4536504" cy="49685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242066"/>
              </p:ext>
            </p:extLst>
          </p:nvPr>
        </p:nvGraphicFramePr>
        <p:xfrm>
          <a:off x="611560" y="1412776"/>
          <a:ext cx="4176464" cy="439249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63194"/>
                <a:gridCol w="1682792"/>
                <a:gridCol w="627777"/>
                <a:gridCol w="1002701"/>
              </a:tblGrid>
              <a:tr h="1475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 err="1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강좌명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JAVA Programing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942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강의개요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 객체 </a:t>
                      </a:r>
                      <a:r>
                        <a:rPr lang="ko-KR" altLang="en-US" sz="8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지향 방법론을 사용해야 한다</a:t>
                      </a:r>
                      <a:r>
                        <a:rPr lang="en-US" altLang="ko-KR" sz="8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r>
                        <a:rPr lang="en-US" altLang="ko-KR" sz="8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 </a:t>
                      </a:r>
                      <a:r>
                        <a:rPr lang="ko-KR" altLang="en-US" sz="8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같은 </a:t>
                      </a:r>
                      <a:r>
                        <a:rPr lang="ko-KR" altLang="en-US" sz="8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프로그램</a:t>
                      </a:r>
                      <a:r>
                        <a:rPr lang="en-US" altLang="ko-KR" sz="8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바이트코드</a:t>
                      </a:r>
                      <a:r>
                        <a:rPr lang="en-US" altLang="ko-KR" sz="8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)</a:t>
                      </a:r>
                      <a:r>
                        <a:rPr lang="ko-KR" altLang="en-US" sz="8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이 여러 운영 체제</a:t>
                      </a:r>
                      <a:r>
                        <a:rPr lang="en-US" altLang="ko-KR" sz="8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마이크로프로세서</a:t>
                      </a:r>
                      <a:r>
                        <a:rPr lang="en-US" altLang="ko-KR" sz="8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)</a:t>
                      </a:r>
                      <a:r>
                        <a:rPr lang="ko-KR" altLang="en-US" sz="8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에서 실행될 수 </a:t>
                      </a:r>
                      <a:r>
                        <a:rPr lang="ko-KR" altLang="en-US" sz="8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있어야</a:t>
                      </a:r>
                      <a:endParaRPr lang="en-US" altLang="ko-KR" sz="800" u="none" strike="noStrike" dirty="0" smtClean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  <a:p>
                      <a:pPr algn="l" fontAlgn="ctr"/>
                      <a:r>
                        <a:rPr lang="en-US" altLang="ko-KR" sz="8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</a:t>
                      </a:r>
                      <a:r>
                        <a:rPr lang="ko-KR" altLang="en-US" sz="8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</a:t>
                      </a:r>
                      <a:r>
                        <a:rPr lang="ko-KR" altLang="en-US" sz="8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한다</a:t>
                      </a:r>
                      <a:r>
                        <a:rPr lang="en-US" altLang="ko-KR" sz="8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r>
                        <a:rPr lang="en-US" altLang="ko-KR" sz="8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 </a:t>
                      </a:r>
                      <a:r>
                        <a:rPr lang="ko-KR" altLang="en-US" sz="8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컴퓨터 </a:t>
                      </a:r>
                      <a:r>
                        <a:rPr lang="ko-KR" altLang="en-US" sz="8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네트워크 접근 기능이 기본으로 탑재되어 있어야 한다</a:t>
                      </a:r>
                      <a:r>
                        <a:rPr lang="en-US" altLang="ko-KR" sz="8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.</a:t>
                      </a:r>
                    </a:p>
                    <a:p>
                      <a:pPr algn="l" fontAlgn="ctr"/>
                      <a:r>
                        <a:rPr lang="ko-KR" altLang="en-US" sz="8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 원격 </a:t>
                      </a:r>
                      <a:r>
                        <a:rPr lang="ko-KR" altLang="en-US" sz="8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코드를 안전하게 실행할 수 있어야 한다</a:t>
                      </a:r>
                      <a:r>
                        <a:rPr lang="en-US" altLang="ko-KR" sz="8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r>
                        <a:rPr lang="en-US" altLang="ko-KR" sz="8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 </a:t>
                      </a:r>
                      <a:r>
                        <a:rPr lang="ko-KR" altLang="en-US" sz="8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다른 </a:t>
                      </a:r>
                      <a:r>
                        <a:rPr lang="ko-KR" altLang="en-US" sz="8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객체 지향 언어들의 좋은 부분만 가지고 와서 사용하기 편해야 한다</a:t>
                      </a:r>
                      <a:r>
                        <a:rPr lang="en-US" altLang="ko-KR" sz="8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75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강의일시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화</a:t>
                      </a:r>
                      <a:r>
                        <a:rPr lang="en-US" altLang="ko-KR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(14:00~16:00), </a:t>
                      </a:r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목</a:t>
                      </a:r>
                      <a:r>
                        <a:rPr lang="en-US" altLang="ko-KR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(10:00~12:00)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75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강사명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홍길동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연락처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010-1234-5678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</a:tr>
              <a:tr h="1475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교재 및 재료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자바의 정석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753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강의계획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75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주차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내용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소속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</a:tr>
              <a:tr h="1475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프로그래밍 기초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</a:tr>
              <a:tr h="1475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자바란 무엇인가</a:t>
                      </a:r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?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</a:tr>
              <a:tr h="1475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개발환경구축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</a:tr>
              <a:tr h="1475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변수</a:t>
                      </a:r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, </a:t>
                      </a:r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연산자</a:t>
                      </a:r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, </a:t>
                      </a:r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메서드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</a:tr>
              <a:tr h="1475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조건문</a:t>
                      </a:r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, </a:t>
                      </a:r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반복문</a:t>
                      </a:r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, </a:t>
                      </a:r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배열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</a:tr>
              <a:tr h="1475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객체지향프로그래밍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</a:tr>
              <a:tr h="1475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클래스와 객체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</a:tr>
              <a:tr h="1475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상속과 다형성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</a:tr>
              <a:tr h="1475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추상클래스와 인터페이스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</a:tr>
              <a:tr h="1475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실무클래스</a:t>
                      </a:r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, </a:t>
                      </a:r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예외처리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</a:tr>
              <a:tr h="1475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제네릭과 컬렉션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</a:tr>
              <a:tr h="1475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GUI</a:t>
                      </a:r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와 </a:t>
                      </a:r>
                      <a:r>
                        <a:rPr 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JavaFX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</a:tr>
              <a:tr h="1475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내부클래스</a:t>
                      </a:r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, </a:t>
                      </a:r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스레드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</a:tr>
              <a:tr h="1475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입출력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</a:tr>
              <a:tr h="1475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네트워크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910" marR="6910" marT="6910" marB="0" anchor="ctr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204876" y="1361093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04876" y="3230071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en-US" altLang="ko-KR" sz="1400" dirty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87584" y="5920909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③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27600" y="1404065"/>
            <a:ext cx="3191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① 강의에 대한 내용 작성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   - </a:t>
            </a:r>
            <a:r>
              <a:rPr lang="ko-KR" altLang="en-US" sz="1400" dirty="0" err="1">
                <a:latin typeface="배달의민족 연성" pitchFamily="50" charset="-127"/>
                <a:ea typeface="배달의민족 연성" pitchFamily="50" charset="-127"/>
              </a:rPr>
              <a:t>강좌명</a:t>
            </a:r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, 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개요</a:t>
            </a:r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, 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강의시간</a:t>
            </a:r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, 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연락처 등 자료를 입력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27600" y="2204864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② 강의 계획 작성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   - 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주차에 따라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강의계획서를 </a:t>
            </a:r>
            <a:r>
              <a:rPr lang="ko-KR" altLang="en-US" sz="1400" dirty="0">
                <a:latin typeface="배달의민족 연성" pitchFamily="50" charset="-127"/>
                <a:ea typeface="배달의민족 연성" pitchFamily="50" charset="-127"/>
              </a:rPr>
              <a:t>작성 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27600" y="3068960"/>
            <a:ext cx="3241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③ 작성버튼</a:t>
            </a: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   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작성이 완료되면 서버에 저장 목록에 표시된다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33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292080" y="1088740"/>
            <a:ext cx="0" cy="522058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724128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교수화면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강의계획서 목록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268760"/>
            <a:ext cx="4536504" cy="49685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86346" y="1446148"/>
            <a:ext cx="927720" cy="2477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컴퓨터공학</a:t>
            </a:r>
            <a:r>
              <a:rPr lang="ko-KR" altLang="en-US" sz="8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75656" y="1439198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주아" pitchFamily="18" charset="-127"/>
                <a:ea typeface="배달의민족 주아" pitchFamily="18" charset="-127"/>
              </a:rPr>
              <a:t>학과</a:t>
            </a:r>
            <a:endParaRPr lang="en-US" altLang="ko-KR" sz="11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54498" y="1446148"/>
            <a:ext cx="927720" cy="2477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2017/2</a:t>
            </a:r>
            <a:r>
              <a:rPr lang="ko-KR" altLang="en-US" sz="8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학기</a:t>
            </a:r>
            <a:endParaRPr lang="ko-KR" altLang="en-US" sz="8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43808" y="1439198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주아" pitchFamily="18" charset="-127"/>
                <a:ea typeface="배달의민족 주아" pitchFamily="18" charset="-127"/>
              </a:rPr>
              <a:t>학기</a:t>
            </a:r>
            <a:endParaRPr lang="en-US" altLang="ko-KR" sz="11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577752" y="1452995"/>
            <a:ext cx="237450" cy="2340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39908" y="1452995"/>
            <a:ext cx="237450" cy="2340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32332" y="1433899"/>
            <a:ext cx="643324" cy="2477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전공</a:t>
            </a:r>
            <a:endParaRPr lang="ko-KR" altLang="en-US" sz="8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1642" y="1426949"/>
            <a:ext cx="410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주아" pitchFamily="18" charset="-127"/>
                <a:ea typeface="배달의민족 주아" pitchFamily="18" charset="-127"/>
              </a:rPr>
              <a:t>분</a:t>
            </a:r>
            <a:r>
              <a:rPr lang="ko-KR" altLang="en-US" sz="1100" dirty="0">
                <a:latin typeface="배달의민족 주아" pitchFamily="18" charset="-127"/>
                <a:ea typeface="배달의민족 주아" pitchFamily="18" charset="-127"/>
              </a:rPr>
              <a:t>류</a:t>
            </a:r>
            <a:endParaRPr lang="en-US" altLang="ko-KR" sz="11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238206" y="1440746"/>
            <a:ext cx="237450" cy="2340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402830"/>
              </p:ext>
            </p:extLst>
          </p:nvPr>
        </p:nvGraphicFramePr>
        <p:xfrm>
          <a:off x="467545" y="2276475"/>
          <a:ext cx="4320478" cy="35623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63598"/>
                <a:gridCol w="760537"/>
                <a:gridCol w="864096"/>
                <a:gridCol w="626824"/>
                <a:gridCol w="678227"/>
                <a:gridCol w="463598"/>
                <a:gridCol w="463598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학과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강좌명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강의실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강의시간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강사명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컴퓨터공학과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Java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G-CLASS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화</a:t>
                      </a:r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(1,2</a:t>
                      </a:r>
                      <a:r>
                        <a:rPr lang="en-US" altLang="ko-KR" sz="10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)</a:t>
                      </a:r>
                    </a:p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수</a:t>
                      </a:r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(2,3)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홍길동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정보통신공학과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Servlet/JSP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D-CLASS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목</a:t>
                      </a:r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(3,4</a:t>
                      </a:r>
                      <a:r>
                        <a:rPr lang="en-US" altLang="ko-KR" sz="10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)</a:t>
                      </a:r>
                    </a:p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금</a:t>
                      </a:r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(5,6)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김길동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395536" y="1844824"/>
            <a:ext cx="4536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683486" y="5913304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084222" y="5913304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484958" y="5913304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885694" y="5913304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286430" y="5913304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5</a:t>
            </a:r>
            <a:endParaRPr lang="ko-KR" altLang="en-US" sz="10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82750" y="5913304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◀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687168" y="5913304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▶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55142" y="2041103"/>
            <a:ext cx="293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54091" y="5885415"/>
            <a:ext cx="293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④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27600" y="1412776"/>
            <a:ext cx="361188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①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강의계획서 목록 조회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분류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(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전공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,</a:t>
            </a:r>
            <a:r>
              <a:rPr lang="ko-KR" altLang="en-US" sz="1400" dirty="0" err="1" smtClean="0">
                <a:latin typeface="배달의민족 연성" pitchFamily="50" charset="-127"/>
                <a:ea typeface="배달의민족 연성" pitchFamily="50" charset="-127"/>
              </a:rPr>
              <a:t>교양등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),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해당학과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/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학기 등을 선택 후 조회 시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 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해당하는 목록이 아래 테이블에 표시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27600" y="2348880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② 강의계획서 목록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강의에 대한 기초 정보들이 표시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527600" y="3284984"/>
            <a:ext cx="300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③ 강의계획서 상세보기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해당 강의에 대한 상세정보 페이지로 이동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530540" y="4221088"/>
            <a:ext cx="2911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④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 강의계획서 페이지 </a:t>
            </a:r>
            <a:r>
              <a:rPr lang="ko-KR" altLang="en-US" dirty="0" err="1" smtClean="0">
                <a:latin typeface="배달의민족 연성" pitchFamily="50" charset="-127"/>
                <a:ea typeface="배달의민족 연성" pitchFamily="50" charset="-127"/>
              </a:rPr>
              <a:t>네이션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해당 페이지에 대한 강의계획서 목록 표시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53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4371423" y="1451184"/>
            <a:ext cx="468104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</a:t>
            </a:r>
          </a:p>
        </p:txBody>
      </p:sp>
      <p:sp>
        <p:nvSpPr>
          <p:cNvPr id="54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4372453" y="2521774"/>
            <a:ext cx="378068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상세</a:t>
            </a:r>
            <a:endParaRPr lang="ko-KR" altLang="en-US" sz="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이등변 삼각형 54"/>
          <p:cNvSpPr/>
          <p:nvPr/>
        </p:nvSpPr>
        <p:spPr>
          <a:xfrm rot="10800000" flipH="1">
            <a:off x="1298965" y="1530020"/>
            <a:ext cx="127248" cy="7996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이등변 삼각형 55"/>
          <p:cNvSpPr/>
          <p:nvPr/>
        </p:nvSpPr>
        <p:spPr>
          <a:xfrm rot="10800000" flipH="1">
            <a:off x="2632853" y="1540502"/>
            <a:ext cx="127248" cy="7996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이등변 삼각형 56"/>
          <p:cNvSpPr/>
          <p:nvPr/>
        </p:nvSpPr>
        <p:spPr>
          <a:xfrm rot="10800000" flipH="1">
            <a:off x="3995009" y="1540502"/>
            <a:ext cx="127248" cy="7996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4594958" y="1232725"/>
            <a:ext cx="293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92591" y="2496752"/>
            <a:ext cx="293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③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02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292080" y="1088740"/>
            <a:ext cx="0" cy="522058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724128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교수화면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내 강의 관리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268760"/>
            <a:ext cx="4536504" cy="49685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834065"/>
              </p:ext>
            </p:extLst>
          </p:nvPr>
        </p:nvGraphicFramePr>
        <p:xfrm>
          <a:off x="467545" y="2276475"/>
          <a:ext cx="4320478" cy="2514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63598"/>
                <a:gridCol w="760537"/>
                <a:gridCol w="864096"/>
                <a:gridCol w="626824"/>
                <a:gridCol w="678227"/>
                <a:gridCol w="463598"/>
                <a:gridCol w="463598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학과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강좌명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강의실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강의시간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학생 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컴퓨터공학과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Java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G-CLASS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화</a:t>
                      </a:r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(1,2</a:t>
                      </a:r>
                      <a:r>
                        <a:rPr lang="en-US" altLang="ko-KR" sz="10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)</a:t>
                      </a:r>
                    </a:p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수</a:t>
                      </a:r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(2,3)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정보통신공학과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Servlet/JSP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D-CLASS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목</a:t>
                      </a:r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(3,4</a:t>
                      </a:r>
                      <a:r>
                        <a:rPr lang="en-US" altLang="ko-KR" sz="10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)</a:t>
                      </a:r>
                    </a:p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금</a:t>
                      </a:r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(5,6)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25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886346" y="1446148"/>
            <a:ext cx="927720" cy="2477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컴퓨터공학</a:t>
            </a:r>
            <a:r>
              <a:rPr lang="ko-KR" altLang="en-US" sz="8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75656" y="1439198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주아" pitchFamily="18" charset="-127"/>
                <a:ea typeface="배달의민족 주아" pitchFamily="18" charset="-127"/>
              </a:rPr>
              <a:t>학과</a:t>
            </a:r>
            <a:endParaRPr lang="en-US" altLang="ko-KR" sz="11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54498" y="1446148"/>
            <a:ext cx="927720" cy="2477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2017/2</a:t>
            </a:r>
            <a:r>
              <a:rPr lang="ko-KR" altLang="en-US" sz="8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학기</a:t>
            </a:r>
            <a:endParaRPr lang="ko-KR" altLang="en-US" sz="8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43808" y="1439198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주아" pitchFamily="18" charset="-127"/>
                <a:ea typeface="배달의민족 주아" pitchFamily="18" charset="-127"/>
              </a:rPr>
              <a:t>학기</a:t>
            </a:r>
            <a:endParaRPr lang="en-US" altLang="ko-KR" sz="11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577752" y="1452995"/>
            <a:ext cx="237450" cy="2340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39908" y="1452995"/>
            <a:ext cx="237450" cy="2340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32332" y="1433899"/>
            <a:ext cx="643324" cy="2477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전공</a:t>
            </a:r>
            <a:endParaRPr lang="ko-KR" altLang="en-US" sz="8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1642" y="1426949"/>
            <a:ext cx="410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주아" pitchFamily="18" charset="-127"/>
                <a:ea typeface="배달의민족 주아" pitchFamily="18" charset="-127"/>
              </a:rPr>
              <a:t>분</a:t>
            </a:r>
            <a:r>
              <a:rPr lang="ko-KR" altLang="en-US" sz="1100" dirty="0">
                <a:latin typeface="배달의민족 주아" pitchFamily="18" charset="-127"/>
                <a:ea typeface="배달의민족 주아" pitchFamily="18" charset="-127"/>
              </a:rPr>
              <a:t>류</a:t>
            </a:r>
            <a:endParaRPr lang="en-US" altLang="ko-KR" sz="110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38206" y="1440746"/>
            <a:ext cx="237450" cy="2340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5536" y="1844824"/>
            <a:ext cx="4536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94958" y="1232725"/>
            <a:ext cx="293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5142" y="2041103"/>
            <a:ext cx="293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527600" y="1412776"/>
            <a:ext cx="334739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①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강의 목록 조회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분류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,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학과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,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학기 선택 후 조회 시 해당하는 목록이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 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아래 테이블에 표시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27600" y="2348880"/>
            <a:ext cx="2709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②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강의 목록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</a:p>
          <a:p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</a:t>
            </a:r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자신의 강의에 해당하는 기초정보 표시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27600" y="3140968"/>
            <a:ext cx="347563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③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강의 상세보기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강의하고 있는 강좌에 대한 상세 정보를 볼 수 있는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 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페이지로 이동 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92591" y="2496752"/>
            <a:ext cx="293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③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8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4372453" y="2521774"/>
            <a:ext cx="378068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상세</a:t>
            </a:r>
            <a:endParaRPr lang="ko-KR" altLang="en-US" sz="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이등변 삼각형 48"/>
          <p:cNvSpPr/>
          <p:nvPr/>
        </p:nvSpPr>
        <p:spPr>
          <a:xfrm rot="10800000" flipH="1">
            <a:off x="1298965" y="1530020"/>
            <a:ext cx="127248" cy="7996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/>
          <p:cNvSpPr/>
          <p:nvPr/>
        </p:nvSpPr>
        <p:spPr>
          <a:xfrm rot="10800000" flipH="1">
            <a:off x="2632853" y="1540502"/>
            <a:ext cx="127248" cy="7996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이등변 삼각형 50"/>
          <p:cNvSpPr/>
          <p:nvPr/>
        </p:nvSpPr>
        <p:spPr>
          <a:xfrm rot="10800000" flipH="1">
            <a:off x="3995009" y="1540502"/>
            <a:ext cx="127248" cy="7996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4371423" y="1451184"/>
            <a:ext cx="468104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61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292080" y="1088740"/>
            <a:ext cx="0" cy="522058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724128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교수화면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내 강의 관리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상세보기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268760"/>
            <a:ext cx="4536504" cy="49685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754807"/>
              </p:ext>
            </p:extLst>
          </p:nvPr>
        </p:nvGraphicFramePr>
        <p:xfrm>
          <a:off x="1006437" y="1733178"/>
          <a:ext cx="3314700" cy="10477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5800"/>
                <a:gridCol w="26289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강사명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홍길동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학과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컴퓨터공학과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강좌명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Java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강의실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G-CLASS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강의시간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화</a:t>
                      </a:r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(09:00 ~ 10:00), </a:t>
                      </a:r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수</a:t>
                      </a:r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(10:00 ~ 11:00)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75847"/>
              </p:ext>
            </p:extLst>
          </p:nvPr>
        </p:nvGraphicFramePr>
        <p:xfrm>
          <a:off x="665252" y="3140968"/>
          <a:ext cx="3997071" cy="23042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88927"/>
                <a:gridCol w="545303"/>
                <a:gridCol w="940648"/>
                <a:gridCol w="1333266"/>
                <a:gridCol w="588927"/>
              </a:tblGrid>
              <a:tr h="2087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이름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휴대폰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이메일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비고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강승욱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010-1234-5678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buddy36@naver.com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김진영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010-1234-5679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kjw0101@naver.com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지우석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010-1234-5680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jwszza@daum.net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성준호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010-1234-5681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sjh0144@gmail.com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민유진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010-1234-5682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myj1201@nate.com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조현주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010-1234-5683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chj0411@naver.com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84700" y="1483493"/>
            <a:ext cx="32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602" y="2895674"/>
            <a:ext cx="32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07904" y="2834619"/>
            <a:ext cx="32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③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4061" y="3320989"/>
            <a:ext cx="32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④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63888" y="5661248"/>
            <a:ext cx="32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⑤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64088" y="1412776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①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강의에 대한 상세정보 표시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64088" y="2428438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② 강의 듣고 있는 학생의 정보를 표시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344410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③ 전체 선택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64088" y="4459762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④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 개별 선택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64088" y="5475422"/>
            <a:ext cx="36711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⑤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 문자전송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선택 된 학생에 휴대전화를 통해 문자메시지를 보낼 수 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 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있는 페이지로 이동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5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4175702" y="3356992"/>
            <a:ext cx="378068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</a:t>
            </a:r>
            <a:endParaRPr lang="ko-KR" altLang="en-US" sz="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3923928" y="5702378"/>
            <a:ext cx="720000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문자전송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4024511" y="2857046"/>
            <a:ext cx="648000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전체선택</a:t>
            </a:r>
            <a:endParaRPr lang="ko-KR" altLang="en-US" sz="9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29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292080" y="1088740"/>
            <a:ext cx="0" cy="522058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724128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교수화면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내 강의 관리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문자전</a:t>
            </a:r>
            <a:r>
              <a: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송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268760"/>
            <a:ext cx="4536504" cy="49685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06595" y="1421160"/>
            <a:ext cx="4114387" cy="78370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문자전송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6595" y="2636912"/>
            <a:ext cx="4114387" cy="295232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내용입력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6595" y="2276872"/>
            <a:ext cx="3821389" cy="2880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양식 불러오기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427985" y="2276872"/>
            <a:ext cx="292998" cy="2880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31940" y="2276872"/>
            <a:ext cx="324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31940" y="2737049"/>
            <a:ext cx="324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36096" y="1268760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①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양식 불러오기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휴강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,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시험공지 등 양식을 불러 올 수 있다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36096" y="2312876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②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내용 입력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보낼 문자에 대한 내용을 입력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36096" y="3356992"/>
            <a:ext cx="34323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③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문자전송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내용 입력 후 문자전송 처리를 한다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이때 알림 창을 통해 보낼 지 의사를 물어본 후 전송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8" name="이등변 삼각형 27"/>
          <p:cNvSpPr/>
          <p:nvPr/>
        </p:nvSpPr>
        <p:spPr>
          <a:xfrm rot="10800000" flipH="1">
            <a:off x="4499339" y="2390777"/>
            <a:ext cx="127248" cy="7996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563888" y="5661248"/>
            <a:ext cx="32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③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1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3923928" y="5702378"/>
            <a:ext cx="720000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문자전송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18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292080" y="1088740"/>
            <a:ext cx="0" cy="522058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724128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교수화면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성적 관리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268760"/>
            <a:ext cx="4536504" cy="49685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870151"/>
              </p:ext>
            </p:extLst>
          </p:nvPr>
        </p:nvGraphicFramePr>
        <p:xfrm>
          <a:off x="539555" y="2204864"/>
          <a:ext cx="4176464" cy="23050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22058"/>
                <a:gridCol w="522058"/>
                <a:gridCol w="522058"/>
                <a:gridCol w="522058"/>
                <a:gridCol w="522058"/>
                <a:gridCol w="522058"/>
                <a:gridCol w="522058"/>
                <a:gridCol w="522058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결석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중간과제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중간고사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기말과제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기말고사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성적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조현주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30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A+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민유진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80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80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지우석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30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80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성준호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20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60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B-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김진영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50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20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60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C+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강승욱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80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20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80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508104" y="1268760"/>
            <a:ext cx="2937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①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성적 테이블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학생 전체에 대한 성적테이블을 불러온다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08104" y="2312876"/>
            <a:ext cx="36824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②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성적 테이블 내용 입력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결석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,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중간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/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기말 과제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,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중간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/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기말 시험 결과를 입력하면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 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기준에 따라 계산되어 성적에 자동으로 표시 됨</a:t>
            </a:r>
            <a:endParaRPr lang="en-US" altLang="ko-KR" sz="1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08104" y="3356992"/>
            <a:ext cx="1951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③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성적 처리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-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입력한 </a:t>
            </a:r>
            <a:r>
              <a:rPr lang="ko-KR" altLang="en-US" sz="1400" dirty="0" err="1" smtClean="0">
                <a:latin typeface="배달의민족 연성" pitchFamily="50" charset="-127"/>
                <a:ea typeface="배달의민족 연성" pitchFamily="50" charset="-127"/>
              </a:rPr>
              <a:t>성적값이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 처리된다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552" y="1888376"/>
            <a:ext cx="324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85650" y="3643497"/>
            <a:ext cx="324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71900" y="4561383"/>
            <a:ext cx="324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③</a:t>
            </a:r>
            <a:endParaRPr lang="en-US" altLang="ko-KR" sz="1400" dirty="0" smtClean="0">
              <a:solidFill>
                <a:srgbClr val="FF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4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3996019" y="4605390"/>
            <a:ext cx="720000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4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292080" y="1088740"/>
            <a:ext cx="0" cy="522058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724128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등록금 관리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총무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1268760"/>
            <a:ext cx="4752528" cy="49685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580112" y="1268760"/>
            <a:ext cx="342297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① 등록금 내역을 검색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- 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검색 키워드로 년도 학기 학번 납부여부로 </a:t>
            </a:r>
            <a:endParaRPr lang="en-US" altLang="ko-KR" sz="14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sz="1400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      </a:t>
            </a:r>
            <a:r>
              <a:rPr lang="ko-KR" altLang="en-US" sz="1400" dirty="0" smtClean="0">
                <a:latin typeface="배달의민족 연성" pitchFamily="50" charset="-127"/>
                <a:ea typeface="배달의민족 연성" pitchFamily="50" charset="-127"/>
              </a:rPr>
              <a:t>검색이 가능하다</a:t>
            </a:r>
            <a:r>
              <a:rPr lang="en-US" altLang="ko-KR" sz="1400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</a:p>
          <a:p>
            <a:endParaRPr lang="en-US" altLang="ko-KR" sz="20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② 납부를 클릭하면 해당 학생에게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양식에 맞는 문자가 전송된다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  <a:r>
              <a:rPr lang="en-US" altLang="ko-KR" sz="2000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sz="2000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sz="2000" dirty="0" smtClean="0">
                <a:latin typeface="배달의민족 연성" pitchFamily="50" charset="-127"/>
                <a:ea typeface="배달의민족 연성" pitchFamily="50" charset="-127"/>
              </a:rPr>
              <a:t>   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600738"/>
              </p:ext>
            </p:extLst>
          </p:nvPr>
        </p:nvGraphicFramePr>
        <p:xfrm>
          <a:off x="467956" y="2996952"/>
          <a:ext cx="4463672" cy="16239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080"/>
                <a:gridCol w="580911"/>
                <a:gridCol w="605445"/>
                <a:gridCol w="681012"/>
                <a:gridCol w="864096"/>
                <a:gridCol w="546683"/>
                <a:gridCol w="605445"/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년도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학기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학번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학과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등록금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납부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비고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2017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N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2016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Y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2016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Y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장학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2009</a:t>
                      </a:r>
                      <a:endParaRPr lang="ko-KR" altLang="en-US" sz="10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Y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2009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Y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입학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69211" y="1509134"/>
            <a:ext cx="4464496" cy="136354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0902" y="2098566"/>
            <a:ext cx="70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학번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025767" y="2624913"/>
            <a:ext cx="127248" cy="12126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574211" y="2624661"/>
            <a:ext cx="127248" cy="12126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069883" y="2624660"/>
            <a:ext cx="127248" cy="12126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27754" y="2098566"/>
            <a:ext cx="70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성명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27754" y="1700753"/>
            <a:ext cx="70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학기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3246" y="1700753"/>
            <a:ext cx="70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269165" y="1739192"/>
            <a:ext cx="927720" cy="230899"/>
            <a:chOff x="1276545" y="1754582"/>
            <a:chExt cx="927720" cy="230899"/>
          </a:xfrm>
        </p:grpSpPr>
        <p:sp>
          <p:nvSpPr>
            <p:cNvPr id="35" name="직사각형 34"/>
            <p:cNvSpPr/>
            <p:nvPr/>
          </p:nvSpPr>
          <p:spPr>
            <a:xfrm>
              <a:off x="1276545" y="1754582"/>
              <a:ext cx="927720" cy="2308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 flipH="1">
              <a:off x="1998860" y="1812601"/>
              <a:ext cx="127248" cy="7996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27841" y="2329135"/>
            <a:ext cx="332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21814" y="3481263"/>
            <a:ext cx="228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3212232" y="1739192"/>
            <a:ext cx="927720" cy="230899"/>
            <a:chOff x="1276545" y="1754582"/>
            <a:chExt cx="927720" cy="230899"/>
          </a:xfrm>
        </p:grpSpPr>
        <p:sp>
          <p:nvSpPr>
            <p:cNvPr id="43" name="직사각형 42"/>
            <p:cNvSpPr/>
            <p:nvPr/>
          </p:nvSpPr>
          <p:spPr>
            <a:xfrm>
              <a:off x="1276545" y="1754582"/>
              <a:ext cx="927720" cy="2308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0" name="이등변 삼각형 49"/>
            <p:cNvSpPr/>
            <p:nvPr/>
          </p:nvSpPr>
          <p:spPr>
            <a:xfrm rot="10800000" flipH="1">
              <a:off x="1998860" y="1812601"/>
              <a:ext cx="127248" cy="7996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1279783" y="2137004"/>
            <a:ext cx="927720" cy="2308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21788" y="2143088"/>
            <a:ext cx="927720" cy="2308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4085704" y="2585911"/>
            <a:ext cx="720000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04922" y="2554742"/>
            <a:ext cx="522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체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663788" y="2564904"/>
            <a:ext cx="522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납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183646" y="2557611"/>
            <a:ext cx="522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납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59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292080" y="1088740"/>
            <a:ext cx="0" cy="522058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5801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장학금 관리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총무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1268760"/>
            <a:ext cx="4752528" cy="49685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436096" y="1268760"/>
            <a:ext cx="3312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① 장학금 내역을 검색할 수 있다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</a:p>
          <a:p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검색 키워드로 년도 학기 학번 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으로 검색이 가능하다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② 등록금 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,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장학금 관련사항은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중요사항이기 때문에 웹 페이지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에서는 조회만 가능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919013"/>
              </p:ext>
            </p:extLst>
          </p:nvPr>
        </p:nvGraphicFramePr>
        <p:xfrm>
          <a:off x="470035" y="2987953"/>
          <a:ext cx="4463672" cy="3004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080"/>
                <a:gridCol w="580911"/>
                <a:gridCol w="605445"/>
                <a:gridCol w="681012"/>
                <a:gridCol w="778193"/>
                <a:gridCol w="546683"/>
                <a:gridCol w="691348"/>
              </a:tblGrid>
              <a:tr h="225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년도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학기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학번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학과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장학금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분류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비고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2017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교내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성적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2017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교내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근로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2017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교외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저소득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2017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교내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성적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2017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교외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성적</a:t>
                      </a:r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>
            <a:off x="469211" y="1509134"/>
            <a:ext cx="4464496" cy="136354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17244" y="2287249"/>
            <a:ext cx="347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0902" y="2098566"/>
            <a:ext cx="70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학번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27754" y="2098566"/>
            <a:ext cx="70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성명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27754" y="1700753"/>
            <a:ext cx="70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학기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3246" y="1700753"/>
            <a:ext cx="70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1269165" y="1739192"/>
            <a:ext cx="927720" cy="230899"/>
            <a:chOff x="1276545" y="1754582"/>
            <a:chExt cx="927720" cy="230899"/>
          </a:xfrm>
        </p:grpSpPr>
        <p:sp>
          <p:nvSpPr>
            <p:cNvPr id="34" name="직사각형 33"/>
            <p:cNvSpPr/>
            <p:nvPr/>
          </p:nvSpPr>
          <p:spPr>
            <a:xfrm>
              <a:off x="1276545" y="1754582"/>
              <a:ext cx="927720" cy="2308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이등변 삼각형 34"/>
            <p:cNvSpPr/>
            <p:nvPr/>
          </p:nvSpPr>
          <p:spPr>
            <a:xfrm rot="10800000" flipH="1">
              <a:off x="1998860" y="1812601"/>
              <a:ext cx="127248" cy="7996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212232" y="1739192"/>
            <a:ext cx="927720" cy="230899"/>
            <a:chOff x="1276545" y="1754582"/>
            <a:chExt cx="927720" cy="230899"/>
          </a:xfrm>
        </p:grpSpPr>
        <p:sp>
          <p:nvSpPr>
            <p:cNvPr id="37" name="직사각형 36"/>
            <p:cNvSpPr/>
            <p:nvPr/>
          </p:nvSpPr>
          <p:spPr>
            <a:xfrm>
              <a:off x="1276545" y="1754582"/>
              <a:ext cx="927720" cy="2308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8" name="이등변 삼각형 37"/>
            <p:cNvSpPr/>
            <p:nvPr/>
          </p:nvSpPr>
          <p:spPr>
            <a:xfrm rot="10800000" flipH="1">
              <a:off x="1998860" y="1812601"/>
              <a:ext cx="127248" cy="7996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1279783" y="2137004"/>
            <a:ext cx="927720" cy="2308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21788" y="2143088"/>
            <a:ext cx="927720" cy="2308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4085704" y="2585911"/>
            <a:ext cx="720000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98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292080" y="1088740"/>
            <a:ext cx="0" cy="522058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724128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학생 정보 조회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학적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1268760"/>
            <a:ext cx="4824536" cy="49685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27600" y="1268760"/>
            <a:ext cx="29851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① 학생 신상 정보 창을 학번으로만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조회 할 수 있다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본인이 수정할 수 없는 기본정보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(ex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학과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,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 학년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,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 성명 등을 수정 할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수 있다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.)</a:t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② 우측 상단의 성적조회를 누르면 </a:t>
            </a:r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성적을 조회 할 수 있다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23528" y="1301830"/>
            <a:ext cx="4680520" cy="25742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87624" y="1341809"/>
            <a:ext cx="2747271" cy="1835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3990" y="1311498"/>
            <a:ext cx="625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학번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17213" y="1644227"/>
            <a:ext cx="830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u="sng" dirty="0" smtClean="0">
                <a:latin typeface="배달의민족 주아" pitchFamily="18" charset="-127"/>
                <a:ea typeface="배달의민족 주아" pitchFamily="18" charset="-127"/>
              </a:rPr>
              <a:t>성적조회</a:t>
            </a:r>
            <a:endParaRPr lang="ko-KR" altLang="en-US" sz="1200" u="sng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01852" y="1259235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3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4455561" y="1331243"/>
            <a:ext cx="468000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5536" y="1643658"/>
            <a:ext cx="4536504" cy="459747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95536" y="1572219"/>
            <a:ext cx="2124236" cy="5034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기본정보</a:t>
            </a:r>
            <a:r>
              <a:rPr lang="en-US" altLang="ko-KR" sz="9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en-US" altLang="ko-KR" sz="900" dirty="0" smtClean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Basic information]</a:t>
            </a:r>
            <a:endParaRPr lang="ko-KR" altLang="en-US" sz="9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39488"/>
              </p:ext>
            </p:extLst>
          </p:nvPr>
        </p:nvGraphicFramePr>
        <p:xfrm>
          <a:off x="467544" y="1920658"/>
          <a:ext cx="4428305" cy="6286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44090"/>
                <a:gridCol w="441570"/>
                <a:gridCol w="1090045"/>
                <a:gridCol w="613150"/>
                <a:gridCol w="613150"/>
                <a:gridCol w="613150"/>
                <a:gridCol w="613150"/>
              </a:tblGrid>
              <a:tr h="2095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성명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강승욱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영문</a:t>
                      </a:r>
                      <a:r>
                        <a:rPr lang="en-US" altLang="ko-KR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/</a:t>
                      </a:r>
                      <a:r>
                        <a:rPr lang="ko-KR" altLang="en-US" sz="9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한자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姜勝煜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생년월일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910506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주민번호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000000-0000000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학번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170101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학과</a:t>
                      </a:r>
                      <a:r>
                        <a:rPr lang="en-US" altLang="ko-KR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전공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빅데이터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학적상태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재학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E-mail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buddy36@naver.com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29" name="Picture 2" descr="C:\Users\sksksk\Desktop\KakaoTalk_20170703_18181749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05" y="2064674"/>
            <a:ext cx="376137" cy="37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395536" y="2481864"/>
            <a:ext cx="2124236" cy="5034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비밀번호 변경</a:t>
            </a:r>
            <a:r>
              <a:rPr lang="en-US" altLang="ko-KR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[Password modification]</a:t>
            </a:r>
            <a:endParaRPr lang="ko-KR" altLang="en-US" sz="9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939160"/>
              </p:ext>
            </p:extLst>
          </p:nvPr>
        </p:nvGraphicFramePr>
        <p:xfrm>
          <a:off x="467544" y="2841336"/>
          <a:ext cx="4411165" cy="6286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25751"/>
                <a:gridCol w="3285414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현재비밀번호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      *********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비밀번호변경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비밀번호 확인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426121"/>
              </p:ext>
            </p:extLst>
          </p:nvPr>
        </p:nvGraphicFramePr>
        <p:xfrm>
          <a:off x="467544" y="3727332"/>
          <a:ext cx="4391998" cy="2095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95336"/>
                <a:gridCol w="699332"/>
                <a:gridCol w="699333"/>
                <a:gridCol w="699332"/>
                <a:gridCol w="699333"/>
                <a:gridCol w="699332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계좌번호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거래은행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예금주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395536" y="3385740"/>
            <a:ext cx="2124236" cy="5034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계좌정보</a:t>
            </a:r>
            <a:r>
              <a:rPr lang="en-US" altLang="ko-KR" sz="9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en-US" altLang="ko-KR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Account </a:t>
            </a:r>
            <a:r>
              <a:rPr lang="en-US" altLang="ko-KR" sz="900" dirty="0" err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infomatin</a:t>
            </a:r>
            <a:r>
              <a:rPr lang="en-US" altLang="ko-KR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9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68640"/>
              </p:ext>
            </p:extLst>
          </p:nvPr>
        </p:nvGraphicFramePr>
        <p:xfrm>
          <a:off x="467544" y="4206466"/>
          <a:ext cx="4391998" cy="1676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95336"/>
                <a:gridCol w="699332"/>
                <a:gridCol w="699333"/>
                <a:gridCol w="699332"/>
                <a:gridCol w="699333"/>
                <a:gridCol w="699332"/>
              </a:tblGrid>
              <a:tr h="2095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주소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404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170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우편번호검색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전화번호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휴대폰 번호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보호자 이름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관계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주소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본인주소와동일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보호자 전화번호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보호자 휴대폰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395536" y="3864874"/>
            <a:ext cx="2124236" cy="5034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상세정보</a:t>
            </a:r>
            <a:r>
              <a:rPr lang="en-US" altLang="ko-KR" sz="9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en-US" altLang="ko-KR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Detailed information]</a:t>
            </a:r>
            <a:endParaRPr lang="ko-KR" altLang="en-US" sz="9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7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4302000" y="5953106"/>
            <a:ext cx="540000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122415" y="1633438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23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292080" y="1088740"/>
            <a:ext cx="0" cy="522058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5801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휴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복학 신청현황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학적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1268760"/>
            <a:ext cx="4824536" cy="49685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36096" y="1289488"/>
            <a:ext cx="300915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① 학기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별로 신청 내역을 조회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할 수 있다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② 기본 정렬은 미 승인자가 위에 출력</a:t>
            </a:r>
            <a: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되도록 정렬 해 준다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③ 승인버튼을 누르면 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Y/N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가 변경</a:t>
            </a: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9211" y="1682550"/>
            <a:ext cx="4464496" cy="3567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36564" y="1754583"/>
            <a:ext cx="971340" cy="244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20878" y="1731531"/>
            <a:ext cx="70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학기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76545" y="1754582"/>
            <a:ext cx="927720" cy="2308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3246" y="1739256"/>
            <a:ext cx="70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847419"/>
              </p:ext>
            </p:extLst>
          </p:nvPr>
        </p:nvGraphicFramePr>
        <p:xfrm>
          <a:off x="549576" y="2276872"/>
          <a:ext cx="4303765" cy="1639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5200"/>
                <a:gridCol w="536914"/>
                <a:gridCol w="521404"/>
                <a:gridCol w="788155"/>
                <a:gridCol w="788155"/>
                <a:gridCol w="639270"/>
                <a:gridCol w="514667"/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학번</a:t>
                      </a:r>
                      <a:endParaRPr lang="ko-KR" altLang="en-US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성명 </a:t>
                      </a:r>
                      <a:endParaRPr lang="ko-KR" altLang="en-US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학과</a:t>
                      </a:r>
                      <a:endParaRPr lang="ko-KR" altLang="en-US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신청학기</a:t>
                      </a:r>
                      <a:endParaRPr lang="ko-KR" altLang="en-US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복학예정</a:t>
                      </a:r>
                      <a:endParaRPr lang="ko-KR" altLang="en-US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신청일</a:t>
                      </a:r>
                      <a:endParaRPr lang="ko-KR" altLang="en-US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승인</a:t>
                      </a:r>
                      <a:endParaRPr lang="ko-KR" altLang="en-US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762158" y="1764922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55783" y="2781671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44770" y="3409255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9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4338000" y="1769018"/>
            <a:ext cx="468000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68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유사사이트 분석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63455" y="684628"/>
            <a:ext cx="3208165" cy="477745"/>
          </a:xfrm>
        </p:spPr>
        <p:txBody>
          <a:bodyPr>
            <a:noAutofit/>
          </a:bodyPr>
          <a:lstStyle/>
          <a:p>
            <a:pPr algn="l"/>
            <a:r>
              <a:rPr lang="ko-KR" altLang="ko-KR" sz="2000" b="1" dirty="0"/>
              <a:t>세종대학교 </a:t>
            </a:r>
            <a:r>
              <a:rPr lang="ko-KR" altLang="ko-KR" sz="2000" b="1" dirty="0" smtClean="0"/>
              <a:t>학사정보시스템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544099" y="1870361"/>
            <a:ext cx="4023704" cy="31588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67803" y="1998311"/>
            <a:ext cx="42937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dirty="0"/>
              <a:t>로그인후에 사이트를 이용할 수 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dirty="0" smtClean="0"/>
              <a:t>학번</a:t>
            </a:r>
            <a:r>
              <a:rPr lang="en-US" altLang="ko-KR" sz="1400" dirty="0"/>
              <a:t>/</a:t>
            </a:r>
            <a:r>
              <a:rPr lang="ko-KR" altLang="ko-KR" sz="1400" dirty="0"/>
              <a:t>아이디 찾기는 이름과 생년월일을 먼저 입력하고 존재하는 데이터면 휴대전화나 </a:t>
            </a:r>
            <a:r>
              <a:rPr lang="ko-KR" altLang="ko-KR" sz="1400" dirty="0" err="1"/>
              <a:t>이메일로</a:t>
            </a:r>
            <a:r>
              <a:rPr lang="ko-KR" altLang="ko-KR" sz="1400" dirty="0"/>
              <a:t> 찾을 수 있게 </a:t>
            </a:r>
            <a:r>
              <a:rPr lang="ko-KR" altLang="ko-KR" sz="1400" dirty="0" smtClean="0"/>
              <a:t>되어있다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dirty="0"/>
              <a:t>비밀번호 찾기는 학번이나 아이디</a:t>
            </a:r>
            <a:r>
              <a:rPr lang="en-US" altLang="ko-KR" sz="1400" dirty="0"/>
              <a:t>, </a:t>
            </a:r>
            <a:r>
              <a:rPr lang="ko-KR" altLang="ko-KR" sz="1400" dirty="0"/>
              <a:t>이름을 입력해 존재하는 데이터면 역시 휴대전화나 </a:t>
            </a:r>
            <a:r>
              <a:rPr lang="ko-KR" altLang="ko-KR" sz="1400" dirty="0" err="1"/>
              <a:t>이메일로</a:t>
            </a:r>
            <a:r>
              <a:rPr lang="ko-KR" altLang="ko-KR" sz="1400" dirty="0"/>
              <a:t> 새롭게 재설정을 할 수 </a:t>
            </a:r>
            <a:r>
              <a:rPr lang="ko-KR" altLang="ko-KR" sz="1400" dirty="0" smtClean="0"/>
              <a:t>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44099" y="1117301"/>
            <a:ext cx="3239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 </a:t>
            </a:r>
            <a:r>
              <a:rPr lang="en-US" altLang="ko-KR" dirty="0"/>
              <a:t>1)</a:t>
            </a:r>
            <a:r>
              <a:rPr lang="ko-KR" altLang="ko-KR" dirty="0"/>
              <a:t>로그인화면</a:t>
            </a:r>
            <a:r>
              <a:rPr lang="en-US" altLang="ko-KR" dirty="0"/>
              <a:t>(</a:t>
            </a:r>
            <a:r>
              <a:rPr lang="ko-KR" altLang="ko-KR" dirty="0"/>
              <a:t>메인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91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292080" y="1088740"/>
            <a:ext cx="0" cy="522058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724128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교수 정보 조회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학적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1268760"/>
            <a:ext cx="4824536" cy="49685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27600" y="1268760"/>
            <a:ext cx="30011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① </a:t>
            </a:r>
            <a:r>
              <a:rPr lang="ko-KR" altLang="en-US" dirty="0">
                <a:latin typeface="배달의민족 연성" pitchFamily="50" charset="-127"/>
                <a:ea typeface="배달의민족 연성" pitchFamily="50" charset="-127"/>
              </a:rPr>
              <a:t>교수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신상 정보 창을 개인 코드 나 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성명으로 조회 할 수 있다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정보들을 수정 할 수 있다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② 우측 상단의 강의조회를 담당하고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있는 강의를 조회 할 수 있다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5292080" y="1088740"/>
            <a:ext cx="0" cy="522058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251520" y="1268760"/>
            <a:ext cx="4824536" cy="49685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23528" y="1301830"/>
            <a:ext cx="4680520" cy="25742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87624" y="1341374"/>
            <a:ext cx="1008000" cy="1835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3990" y="1306215"/>
            <a:ext cx="6256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교수코드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17213" y="1644227"/>
            <a:ext cx="830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u="sng" dirty="0" smtClean="0">
                <a:latin typeface="배달의민족 주아" pitchFamily="18" charset="-127"/>
                <a:ea typeface="배달의민족 주아" pitchFamily="18" charset="-127"/>
              </a:rPr>
              <a:t>강의조회</a:t>
            </a:r>
            <a:endParaRPr lang="ko-KR" altLang="en-US" sz="1200" u="sng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01852" y="1259235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3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4455561" y="1331243"/>
            <a:ext cx="468000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95536" y="1643658"/>
            <a:ext cx="4536504" cy="459747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95536" y="1572219"/>
            <a:ext cx="2124236" cy="5034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기본정보</a:t>
            </a:r>
            <a:r>
              <a:rPr lang="en-US" altLang="ko-KR" sz="9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en-US" altLang="ko-KR" sz="900" dirty="0" smtClean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Basic information]</a:t>
            </a:r>
            <a:endParaRPr lang="ko-KR" altLang="en-US" sz="9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050029"/>
              </p:ext>
            </p:extLst>
          </p:nvPr>
        </p:nvGraphicFramePr>
        <p:xfrm>
          <a:off x="467544" y="1920658"/>
          <a:ext cx="4428305" cy="6286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44090"/>
                <a:gridCol w="441570"/>
                <a:gridCol w="1090045"/>
                <a:gridCol w="613150"/>
                <a:gridCol w="613150"/>
                <a:gridCol w="613150"/>
                <a:gridCol w="613150"/>
              </a:tblGrid>
              <a:tr h="2095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성명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강승욱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영문</a:t>
                      </a:r>
                      <a:r>
                        <a:rPr lang="en-US" altLang="ko-KR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/</a:t>
                      </a:r>
                      <a:r>
                        <a:rPr lang="ko-KR" altLang="en-US" sz="9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한자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姜勝煜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생년월일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910506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주민번호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000000-0000000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학번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170101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학과</a:t>
                      </a:r>
                      <a:r>
                        <a:rPr lang="en-US" altLang="ko-KR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전공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빅데이터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학적상태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재학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E-mail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buddy36@naver.com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57" name="Picture 2" descr="C:\Users\sksksk\Desktop\KakaoTalk_20170703_18181749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05" y="2064674"/>
            <a:ext cx="376137" cy="37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395536" y="2481864"/>
            <a:ext cx="2124236" cy="5034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비밀번호 변경</a:t>
            </a:r>
            <a:r>
              <a:rPr lang="en-US" altLang="ko-KR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[Password modification]</a:t>
            </a:r>
            <a:endParaRPr lang="ko-KR" altLang="en-US" sz="9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15217"/>
              </p:ext>
            </p:extLst>
          </p:nvPr>
        </p:nvGraphicFramePr>
        <p:xfrm>
          <a:off x="467544" y="2841336"/>
          <a:ext cx="4411165" cy="6286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25751"/>
                <a:gridCol w="3285414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현재비밀번호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       *********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비밀번호변경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비밀번호 확인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3666"/>
              </p:ext>
            </p:extLst>
          </p:nvPr>
        </p:nvGraphicFramePr>
        <p:xfrm>
          <a:off x="467544" y="3727332"/>
          <a:ext cx="4391998" cy="2095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95336"/>
                <a:gridCol w="699332"/>
                <a:gridCol w="699333"/>
                <a:gridCol w="699332"/>
                <a:gridCol w="699333"/>
                <a:gridCol w="699332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계좌번호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거래은행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예금주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61" name="직사각형 60"/>
          <p:cNvSpPr/>
          <p:nvPr/>
        </p:nvSpPr>
        <p:spPr>
          <a:xfrm>
            <a:off x="395536" y="3385740"/>
            <a:ext cx="2124236" cy="5034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계좌정보</a:t>
            </a:r>
            <a:r>
              <a:rPr lang="en-US" altLang="ko-KR" sz="9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en-US" altLang="ko-KR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Account </a:t>
            </a:r>
            <a:r>
              <a:rPr lang="en-US" altLang="ko-KR" sz="900" dirty="0" err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infomatin</a:t>
            </a:r>
            <a:r>
              <a:rPr lang="en-US" altLang="ko-KR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]</a:t>
            </a:r>
            <a:endParaRPr lang="ko-KR" altLang="en-US" sz="9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85156"/>
              </p:ext>
            </p:extLst>
          </p:nvPr>
        </p:nvGraphicFramePr>
        <p:xfrm>
          <a:off x="467544" y="4206466"/>
          <a:ext cx="4391998" cy="1676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95336"/>
                <a:gridCol w="699332"/>
                <a:gridCol w="699333"/>
                <a:gridCol w="699332"/>
                <a:gridCol w="699333"/>
                <a:gridCol w="699332"/>
              </a:tblGrid>
              <a:tr h="2095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주소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404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170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우편번호검색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전화번호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휴대폰 번호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보호자 이름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관계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주소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본인주소와동일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보호자 전화번호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보호자 휴대폰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395536" y="3864874"/>
            <a:ext cx="2124236" cy="5034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상세정보</a:t>
            </a:r>
            <a:r>
              <a:rPr lang="en-US" altLang="ko-KR" sz="9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[</a:t>
            </a:r>
            <a:r>
              <a:rPr lang="en-US" altLang="ko-KR" sz="9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Detailed information]</a:t>
            </a:r>
            <a:endParaRPr lang="ko-KR" altLang="en-US" sz="9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4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4302000" y="5953106"/>
            <a:ext cx="540000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22415" y="1633438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771800" y="1341374"/>
            <a:ext cx="1008000" cy="1835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00523" y="1306215"/>
            <a:ext cx="6256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43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292080" y="1088740"/>
            <a:ext cx="0" cy="522058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724128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공지사항 게시 및 삭제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학적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1268760"/>
            <a:ext cx="4824536" cy="49685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27600" y="1268760"/>
            <a:ext cx="257795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① 현재 게시되고 있는 공지사항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목록을 조회할 수 있다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② 공지사항을 수정 삭제 게시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할 수 있으며 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수정 및 게시 할 때 양식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 err="1" smtClean="0">
                <a:latin typeface="배달의민족 연성" pitchFamily="50" charset="-127"/>
                <a:ea typeface="배달의민족 연성" pitchFamily="50" charset="-127"/>
              </a:rPr>
              <a:t>팝업창이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 뜬다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</a:p>
          <a:p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endParaRPr lang="en-US" altLang="ko-KR" dirty="0" smtClean="0">
              <a:latin typeface="배달의민족 연성" pitchFamily="50" charset="-127"/>
              <a:ea typeface="배달의민족 연성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259863"/>
              </p:ext>
            </p:extLst>
          </p:nvPr>
        </p:nvGraphicFramePr>
        <p:xfrm>
          <a:off x="488711" y="2014075"/>
          <a:ext cx="4350154" cy="16681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5200"/>
                <a:gridCol w="889317"/>
                <a:gridCol w="1791700"/>
                <a:gridCol w="639270"/>
                <a:gridCol w="51466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번호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제목 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수정</a:t>
                      </a:r>
                      <a:endParaRPr lang="ko-KR" altLang="en-US" sz="1200" u="sng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endParaRPr lang="ko-KR" altLang="en-US" sz="1200" u="sng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신학기 인사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안녕하세요</a:t>
                      </a:r>
                      <a:r>
                        <a:rPr lang="en-US" altLang="ko-KR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~….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수정</a:t>
                      </a:r>
                      <a:endParaRPr lang="ko-KR" altLang="en-US" sz="1200" u="sng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endParaRPr lang="ko-KR" altLang="en-US" sz="1200" u="sng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43708" y="148478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공지사항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9912" y="3823305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공지 올리기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79612" y="2852936"/>
            <a:ext cx="2304256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93912" y="3005336"/>
            <a:ext cx="857808" cy="207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93912" y="3573016"/>
            <a:ext cx="2075656" cy="2088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93912" y="3295574"/>
            <a:ext cx="2075656" cy="207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12180" y="3005336"/>
            <a:ext cx="857808" cy="207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01924" y="3699030"/>
            <a:ext cx="749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69050" y="3260894"/>
            <a:ext cx="910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제목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93912" y="2970655"/>
            <a:ext cx="910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너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12180" y="2970656"/>
            <a:ext cx="910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높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3269568" y="2546032"/>
            <a:ext cx="726368" cy="459304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5" idx="1"/>
          </p:cNvCxnSpPr>
          <p:nvPr/>
        </p:nvCxnSpPr>
        <p:spPr>
          <a:xfrm flipH="1" flipV="1">
            <a:off x="3269568" y="3573016"/>
            <a:ext cx="510344" cy="404178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2848058" y="5661249"/>
            <a:ext cx="576064" cy="246222"/>
            <a:chOff x="3959932" y="5085183"/>
            <a:chExt cx="576064" cy="246222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3959932" y="5085183"/>
              <a:ext cx="396044" cy="2462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959932" y="5085184"/>
              <a:ext cx="5760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등록</a:t>
              </a:r>
              <a:endPara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724058" y="1685365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43390" y="263600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4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292080" y="1088740"/>
            <a:ext cx="0" cy="522058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724128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수업 관리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76470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화면설계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1268760"/>
            <a:ext cx="4824536" cy="49685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27600" y="1268760"/>
            <a:ext cx="324960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① 과목코드 혹은 강좌 명으로 조회 할 수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있다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일부라도 일치하면 목록에 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출력 된다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② 기초 수업 사항 외의 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강의실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,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강의시간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,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정원 폐강여부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등을 수정 할 수 있다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강의 시간을 정하면 사용 가능한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강의실이 목록에 출력된다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</a:p>
          <a:p>
            <a:endParaRPr lang="en-US" altLang="ko-KR" dirty="0">
              <a:latin typeface="배달의민족 연성" pitchFamily="50" charset="-127"/>
              <a:ea typeface="배달의민족 연성" pitchFamily="50" charset="-127"/>
            </a:endParaRPr>
          </a:p>
          <a:p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③ 수정 전 한번 더 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confirm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창으로 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/>
            </a:r>
            <a:b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</a:b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    </a:t>
            </a:r>
            <a:r>
              <a:rPr lang="ko-KR" altLang="en-US" dirty="0" smtClean="0">
                <a:latin typeface="배달의민족 연성" pitchFamily="50" charset="-127"/>
                <a:ea typeface="배달의민족 연성" pitchFamily="50" charset="-127"/>
              </a:rPr>
              <a:t>확인 한다</a:t>
            </a:r>
            <a:r>
              <a:rPr lang="en-US" altLang="ko-KR" dirty="0" smtClean="0">
                <a:latin typeface="배달의민족 연성" pitchFamily="50" charset="-127"/>
                <a:ea typeface="배달의민족 연성" pitchFamily="50" charset="-127"/>
              </a:rPr>
              <a:t>.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231867"/>
              </p:ext>
            </p:extLst>
          </p:nvPr>
        </p:nvGraphicFramePr>
        <p:xfrm>
          <a:off x="407237" y="2014075"/>
          <a:ext cx="4545965" cy="1684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055"/>
                <a:gridCol w="568642"/>
                <a:gridCol w="438468"/>
                <a:gridCol w="444818"/>
                <a:gridCol w="660717"/>
                <a:gridCol w="811530"/>
                <a:gridCol w="655955"/>
                <a:gridCol w="525780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</a:t>
                      </a:r>
                      <a:endParaRPr lang="ko-KR" altLang="en-US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강좌명</a:t>
                      </a:r>
                      <a:endParaRPr lang="ko-KR" altLang="en-US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교수</a:t>
                      </a:r>
                      <a:endParaRPr lang="ko-KR" altLang="en-US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학점</a:t>
                      </a:r>
                      <a:endParaRPr lang="ko-KR" altLang="en-US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강의실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강의시간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정원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폐강</a:t>
                      </a:r>
                      <a:endParaRPr lang="ko-KR" altLang="en-US" sz="1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001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Java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김범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301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  <a:r>
                        <a:rPr lang="en-US" altLang="ko-KR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금  </a:t>
                      </a:r>
                      <a:r>
                        <a:rPr lang="en-US" altLang="ko-KR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1,2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24/30</a:t>
                      </a:r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007560" y="2879006"/>
            <a:ext cx="2304256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3269568" y="2546032"/>
            <a:ext cx="726368" cy="459304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64579" y="452161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②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67544" y="1412776"/>
            <a:ext cx="4320480" cy="45725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179621" y="1523882"/>
            <a:ext cx="927720" cy="2308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780242" y="1532076"/>
            <a:ext cx="1063148" cy="222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5063" y="1528991"/>
            <a:ext cx="70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과목코드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00772" y="1509026"/>
            <a:ext cx="70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강좌</a:t>
            </a:r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79912" y="1500699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배달의민족 연성" pitchFamily="50" charset="-127"/>
                <a:ea typeface="배달의민족 연성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929971"/>
              </p:ext>
            </p:extLst>
          </p:nvPr>
        </p:nvGraphicFramePr>
        <p:xfrm>
          <a:off x="1150720" y="3005337"/>
          <a:ext cx="2010917" cy="25359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5330"/>
                <a:gridCol w="1275587"/>
              </a:tblGrid>
              <a:tr h="352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코드</a:t>
                      </a:r>
                      <a:endParaRPr lang="ko-KR" altLang="en-US" sz="10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수정불가</a:t>
                      </a:r>
                      <a:endParaRPr lang="ko-KR" altLang="en-US" sz="10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/>
                </a:tc>
              </a:tr>
              <a:tr h="386428"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과목명</a:t>
                      </a:r>
                      <a:endParaRPr lang="ko-KR" altLang="en-US" sz="10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수정불가</a:t>
                      </a:r>
                      <a:endParaRPr lang="ko-KR" altLang="en-US" sz="1000" b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/>
                </a:tc>
              </a:tr>
              <a:tr h="386428"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교수</a:t>
                      </a:r>
                      <a:endParaRPr lang="ko-KR" altLang="en-US" sz="10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수정불가</a:t>
                      </a:r>
                      <a:endParaRPr lang="ko-KR" altLang="en-US" sz="10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/>
                </a:tc>
              </a:tr>
              <a:tr h="352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강의시간</a:t>
                      </a:r>
                      <a:endParaRPr lang="ko-KR" altLang="en-US" sz="10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/>
                </a:tc>
              </a:tr>
              <a:tr h="352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강의실</a:t>
                      </a:r>
                      <a:endParaRPr lang="ko-KR" altLang="en-US" sz="10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/>
                </a:tc>
              </a:tr>
              <a:tr h="352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정원</a:t>
                      </a:r>
                      <a:endParaRPr lang="ko-KR" altLang="en-US" sz="10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     </a:t>
                      </a:r>
                      <a:r>
                        <a:rPr lang="en-US" altLang="ko-KR" sz="11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24/</a:t>
                      </a:r>
                      <a:endParaRPr lang="ko-KR" altLang="en-US" sz="11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/>
                </a:tc>
              </a:tr>
              <a:tr h="3526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폐강 여부</a:t>
                      </a:r>
                      <a:endParaRPr lang="ko-KR" altLang="en-US" sz="10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배달의민족 주아" pitchFamily="18" charset="-127"/>
                          <a:ea typeface="배달의민족 주아" pitchFamily="18" charset="-127"/>
                        </a:rPr>
                        <a:t>         </a:t>
                      </a:r>
                      <a:endParaRPr lang="ko-KR" altLang="en-US" sz="100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1975490" y="4247595"/>
            <a:ext cx="455090" cy="121515"/>
            <a:chOff x="3632752" y="4509120"/>
            <a:chExt cx="1155272" cy="216024"/>
          </a:xfrm>
        </p:grpSpPr>
        <p:sp>
          <p:nvSpPr>
            <p:cNvPr id="6" name="직사각형 5"/>
            <p:cNvSpPr/>
            <p:nvPr/>
          </p:nvSpPr>
          <p:spPr>
            <a:xfrm>
              <a:off x="3632752" y="4509120"/>
              <a:ext cx="1155272" cy="2160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4502220" y="4563126"/>
              <a:ext cx="192903" cy="10801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637797" y="4247595"/>
            <a:ext cx="455090" cy="121515"/>
            <a:chOff x="3632752" y="4509120"/>
            <a:chExt cx="1155272" cy="216024"/>
          </a:xfrm>
        </p:grpSpPr>
        <p:sp>
          <p:nvSpPr>
            <p:cNvPr id="47" name="직사각형 46"/>
            <p:cNvSpPr/>
            <p:nvPr/>
          </p:nvSpPr>
          <p:spPr>
            <a:xfrm>
              <a:off x="3632752" y="4509120"/>
              <a:ext cx="1155272" cy="2160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8" name="이등변 삼각형 47"/>
            <p:cNvSpPr/>
            <p:nvPr/>
          </p:nvSpPr>
          <p:spPr>
            <a:xfrm rot="10800000">
              <a:off x="4502220" y="4563126"/>
              <a:ext cx="192903" cy="10801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975490" y="4547546"/>
            <a:ext cx="1042806" cy="203634"/>
            <a:chOff x="3632752" y="4509120"/>
            <a:chExt cx="1155272" cy="216024"/>
          </a:xfrm>
        </p:grpSpPr>
        <p:sp>
          <p:nvSpPr>
            <p:cNvPr id="50" name="직사각형 49"/>
            <p:cNvSpPr/>
            <p:nvPr/>
          </p:nvSpPr>
          <p:spPr>
            <a:xfrm>
              <a:off x="3632752" y="4509120"/>
              <a:ext cx="1155272" cy="2160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1" name="이등변 삼각형 50"/>
            <p:cNvSpPr/>
            <p:nvPr/>
          </p:nvSpPr>
          <p:spPr>
            <a:xfrm rot="10800000">
              <a:off x="4502220" y="4563126"/>
              <a:ext cx="192903" cy="10801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93984" y="4200372"/>
            <a:ext cx="2795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483768" y="4941168"/>
            <a:ext cx="354508" cy="11135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128444" y="5229200"/>
            <a:ext cx="719614" cy="216024"/>
            <a:chOff x="3632752" y="4509120"/>
            <a:chExt cx="1155272" cy="216024"/>
          </a:xfrm>
        </p:grpSpPr>
        <p:sp>
          <p:nvSpPr>
            <p:cNvPr id="54" name="직사각형 53"/>
            <p:cNvSpPr/>
            <p:nvPr/>
          </p:nvSpPr>
          <p:spPr>
            <a:xfrm>
              <a:off x="3632752" y="4509120"/>
              <a:ext cx="1155272" cy="2160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5" name="이등변 삼각형 54"/>
            <p:cNvSpPr/>
            <p:nvPr/>
          </p:nvSpPr>
          <p:spPr>
            <a:xfrm rot="10800000">
              <a:off x="4502220" y="4563126"/>
              <a:ext cx="192903" cy="10801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2128444" y="3140968"/>
            <a:ext cx="2775452" cy="8614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03620" y="3216750"/>
            <a:ext cx="227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 하시겠습니까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7867" y="3633068"/>
            <a:ext cx="87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취소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4179193" y="1555041"/>
            <a:ext cx="540000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</a:t>
            </a:r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색</a:t>
            </a:r>
          </a:p>
        </p:txBody>
      </p:sp>
      <p:sp>
        <p:nvSpPr>
          <p:cNvPr id="57" name="사각형: 빗면 3">
            <a:extLst>
              <a:ext uri="{FF2B5EF4-FFF2-40B4-BE49-F238E27FC236}">
                <a16:creationId xmlns:a16="http://schemas.microsoft.com/office/drawing/2014/main" xmlns="" id="{52422EA0-A487-4346-AB41-3CE548A08B5B}"/>
              </a:ext>
            </a:extLst>
          </p:cNvPr>
          <p:cNvSpPr/>
          <p:nvPr/>
        </p:nvSpPr>
        <p:spPr>
          <a:xfrm>
            <a:off x="2711335" y="5669965"/>
            <a:ext cx="468000" cy="216024"/>
          </a:xfrm>
          <a:prstGeom prst="bevel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10.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스토리보드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7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11.DB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140352"/>
              </p:ext>
            </p:extLst>
          </p:nvPr>
        </p:nvGraphicFramePr>
        <p:xfrm>
          <a:off x="364803" y="689427"/>
          <a:ext cx="8405999" cy="217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767"/>
                <a:gridCol w="1711767"/>
                <a:gridCol w="1711767"/>
                <a:gridCol w="1711767"/>
                <a:gridCol w="1558931"/>
              </a:tblGrid>
              <a:tr h="362252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멤버 </a:t>
                      </a:r>
                      <a:r>
                        <a:rPr lang="ko-KR" altLang="en-US" sz="1400" u="none" strike="noStrike" dirty="0" smtClean="0">
                          <a:effectLst/>
                        </a:rPr>
                        <a:t>기본 테이블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22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테이블명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한글컬럼명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영문컬럼명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타입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비고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6225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MEMBER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아이디</a:t>
                      </a:r>
                      <a:r>
                        <a:rPr lang="en-US" altLang="ko-KR" sz="1400" u="none" strike="noStrike">
                          <a:effectLst/>
                        </a:rPr>
                        <a:t>(</a:t>
                      </a:r>
                      <a:r>
                        <a:rPr lang="ko-KR" altLang="en-US" sz="1400" u="none" strike="noStrike">
                          <a:effectLst/>
                        </a:rPr>
                        <a:t>학번</a:t>
                      </a:r>
                      <a:r>
                        <a:rPr lang="en-US" altLang="ko-KR" sz="1400" u="none" strike="noStrike">
                          <a:effectLst/>
                        </a:rPr>
                        <a:t>/</a:t>
                      </a:r>
                      <a:r>
                        <a:rPr lang="ko-KR" altLang="en-US" sz="1400" u="none" strike="noStrike">
                          <a:effectLst/>
                        </a:rPr>
                        <a:t>직번</a:t>
                      </a:r>
                      <a:r>
                        <a:rPr lang="en-US" altLang="ko-KR" sz="1400" u="none" strike="noStrike">
                          <a:effectLst/>
                        </a:rPr>
                        <a:t>)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M_ID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VARCHAR(30)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62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이름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M_NAME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VARCHAR(30)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62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비밀번호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M_PASS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VARCHAR(50)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62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구분코드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VARCHAR(10)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893718"/>
              </p:ext>
            </p:extLst>
          </p:nvPr>
        </p:nvGraphicFramePr>
        <p:xfrm>
          <a:off x="364803" y="3323771"/>
          <a:ext cx="840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200"/>
                <a:gridCol w="1681200"/>
                <a:gridCol w="1681200"/>
                <a:gridCol w="1681200"/>
                <a:gridCol w="1681200"/>
              </a:tblGrid>
              <a:tr h="3708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멤버 기본 정보 테이블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테이블명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한글컬럼명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영문컬럼명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타입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9525" marR="9525" marT="9525" marB="0"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CLASS_CODE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구분코드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C_CODE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VARCHAR(10)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구분코드이름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C_NAME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VARCHAR(10)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학생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S001     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P001   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직원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:C001,C002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76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11.DB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681392"/>
              </p:ext>
            </p:extLst>
          </p:nvPr>
        </p:nvGraphicFramePr>
        <p:xfrm>
          <a:off x="364803" y="689427"/>
          <a:ext cx="8405999" cy="1449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767"/>
                <a:gridCol w="1711767"/>
                <a:gridCol w="1711767"/>
                <a:gridCol w="1711767"/>
                <a:gridCol w="1558931"/>
              </a:tblGrid>
              <a:tr h="362252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학적 상태 테이블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225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STATUS_CODE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구분코드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S_CODE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VARCHAR(10)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/>
                </a:tc>
              </a:tr>
              <a:tr h="362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구분코드이름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S_NAME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VARCHAR(10)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62252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재학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A001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휴학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A002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졸업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A003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재직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A004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휴직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A005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36228"/>
              </p:ext>
            </p:extLst>
          </p:nvPr>
        </p:nvGraphicFramePr>
        <p:xfrm>
          <a:off x="364803" y="3323771"/>
          <a:ext cx="840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200"/>
                <a:gridCol w="1681200"/>
                <a:gridCol w="1681200"/>
                <a:gridCol w="1681200"/>
                <a:gridCol w="1681200"/>
              </a:tblGrid>
              <a:tr h="3708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학과 정보 테이블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DEPT_CODE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구분코드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D_CODE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VARCHAR(10)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구분코드이름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D_NAME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64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11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.DB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027294"/>
              </p:ext>
            </p:extLst>
          </p:nvPr>
        </p:nvGraphicFramePr>
        <p:xfrm>
          <a:off x="364803" y="689430"/>
          <a:ext cx="8406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200"/>
                <a:gridCol w="1681200"/>
                <a:gridCol w="1681200"/>
                <a:gridCol w="1681200"/>
                <a:gridCol w="1681200"/>
              </a:tblGrid>
              <a:tr h="3708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멤버 상세 정보 테이블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테이블명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한글컬럼명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영문컬럼명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타입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9525" marR="9525" marT="9525" marB="0" anchor="ctr"/>
                </a:tc>
              </a:tr>
              <a:tr h="370840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MEMBER_DETAIL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아이디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학번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직번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한문이름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CHI_NAME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영문이름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E_NAME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주민등록번호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R_NUM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UNQ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학적상태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M_STATUS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이메일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M_EMAIL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학과코드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D_CODE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VARCHAR(10)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학과이름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D_NAME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계좌번호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AC_NUM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거래은행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AC_BANK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예금주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AC_HOLDER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본인 기본주소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M_ADDR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본인 우편번호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M_POSTNUM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VARCHAR(100)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본인 상세주소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M_DETAIL_ADDR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VARCHAR(100)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11.DB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637802"/>
              </p:ext>
            </p:extLst>
          </p:nvPr>
        </p:nvGraphicFramePr>
        <p:xfrm>
          <a:off x="364803" y="689430"/>
          <a:ext cx="8406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200"/>
                <a:gridCol w="1681200"/>
                <a:gridCol w="1681200"/>
                <a:gridCol w="1681200"/>
                <a:gridCol w="1681200"/>
              </a:tblGrid>
              <a:tr h="3708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멤버 상세 정보 테이블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테이블명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한글컬럼명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영문컬럼명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타입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9525" marR="9525" marT="9525" marB="0" anchor="ctr"/>
                </a:tc>
              </a:tr>
              <a:tr h="370840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MEMBER_DETAIL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보호자 우편번호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P_POSTNUM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VARCHAR(100)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보호자 상세주소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P_DETAIL_ADDR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VARCHAR(100)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본인 전화번호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M_TEL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본인 휴대폰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M_PHONE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보호자이름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P_NAME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보호자와 관계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REL_P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보호자 전화번호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P_TEL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보호자 휴대폰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P_PHONE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입학일자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EN_DATE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변동일자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CH_DATE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성별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M_GENDER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이수학기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CPL_TERM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본인사진파일명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M_PHOTONAME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11.DB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284299"/>
              </p:ext>
            </p:extLst>
          </p:nvPr>
        </p:nvGraphicFramePr>
        <p:xfrm>
          <a:off x="364803" y="689425"/>
          <a:ext cx="840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200"/>
                <a:gridCol w="1681200"/>
                <a:gridCol w="1681200"/>
                <a:gridCol w="1681200"/>
                <a:gridCol w="1681200"/>
              </a:tblGrid>
              <a:tr h="3708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학생 성적 테이블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테이블명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한글컬럼명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영문컬럼명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타입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9525" marR="9525" marT="9525" marB="0" anchor="ctr"/>
                </a:tc>
              </a:tr>
              <a:tr h="37084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GRADE_170001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아이디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학번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수강 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수강 학기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L_TERM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과목명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과목학점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L_POINT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이수구분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L_DIV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평가방식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L_METHOD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재수강여부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L_AGAIN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11.DB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400464"/>
              </p:ext>
            </p:extLst>
          </p:nvPr>
        </p:nvGraphicFramePr>
        <p:xfrm>
          <a:off x="364803" y="689425"/>
          <a:ext cx="840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200"/>
                <a:gridCol w="1681200"/>
                <a:gridCol w="1681200"/>
                <a:gridCol w="1681200"/>
                <a:gridCol w="1681200"/>
              </a:tblGrid>
              <a:tr h="3708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학생 성적 테이블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테이블명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한글컬럼명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영문컬럼명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타입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9525" marR="9525" marT="9525" marB="0" anchor="ctr"/>
                </a:tc>
              </a:tr>
              <a:tr h="37084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GRADE_170001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과목코드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중간고사 점수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L_MID_SCORE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기말고사 점수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L_FINAL_SCORE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퀴즈 및 과제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L_QUIZ_SOCRE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L_HELLO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등급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L_GRADE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평점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L_SCORE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강의평가 실시여부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L_YN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11.DB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10099"/>
              </p:ext>
            </p:extLst>
          </p:nvPr>
        </p:nvGraphicFramePr>
        <p:xfrm>
          <a:off x="364803" y="689428"/>
          <a:ext cx="8406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200"/>
                <a:gridCol w="1681200"/>
                <a:gridCol w="1681200"/>
                <a:gridCol w="1681200"/>
                <a:gridCol w="1681200"/>
              </a:tblGrid>
              <a:tr h="3708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강의 목록 테이블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테이블명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한글컬럼명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영문컬럼명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타입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9525" marR="9525" marT="9525" marB="0" anchor="ctr"/>
                </a:tc>
              </a:tr>
              <a:tr h="370840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LECTURE_LIST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과목코드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과목명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수강 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수강 학기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L_TERM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과목학점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L_POINT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이수구분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L_DIV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교수이름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L_PRO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교수아이디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강의시간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강의실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L_ROOM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수강 가능 인원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L_MAXNUM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대상 학년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L_TARGET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개설학과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L_DEPT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강의계획서 파일이름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L_FILENAME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유사사이트 분석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63455" y="684628"/>
            <a:ext cx="3208165" cy="477745"/>
          </a:xfrm>
        </p:spPr>
        <p:txBody>
          <a:bodyPr>
            <a:noAutofit/>
          </a:bodyPr>
          <a:lstStyle/>
          <a:p>
            <a:pPr algn="l"/>
            <a:r>
              <a:rPr lang="ko-KR" altLang="ko-KR" sz="2000" b="1" dirty="0"/>
              <a:t>세종대학교 </a:t>
            </a:r>
            <a:r>
              <a:rPr lang="ko-KR" altLang="ko-KR" sz="2000" b="1" dirty="0" smtClean="0"/>
              <a:t>학사정보시스템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67803" y="1998311"/>
            <a:ext cx="429378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dirty="0" err="1"/>
              <a:t>학부생</a:t>
            </a:r>
            <a:r>
              <a:rPr lang="en-US" altLang="ko-KR" sz="1400" dirty="0"/>
              <a:t>, </a:t>
            </a:r>
            <a:r>
              <a:rPr lang="ko-KR" altLang="ko-KR" sz="1400" dirty="0"/>
              <a:t>교수</a:t>
            </a:r>
            <a:r>
              <a:rPr lang="en-US" altLang="ko-KR" sz="1400" dirty="0"/>
              <a:t>, </a:t>
            </a:r>
            <a:r>
              <a:rPr lang="ko-KR" altLang="ko-KR" sz="1400" dirty="0"/>
              <a:t>직원 어느 루트로 로그인 했는지 상단에 표시를 해준다</a:t>
            </a:r>
            <a:r>
              <a:rPr lang="en-US" altLang="ko-KR" sz="1400" dirty="0"/>
              <a:t>. 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dirty="0"/>
              <a:t>설정에서는 메뉴를 </a:t>
            </a:r>
            <a:r>
              <a:rPr lang="ko-KR" altLang="ko-KR" sz="1400" dirty="0" smtClean="0"/>
              <a:t>숨기는 설정</a:t>
            </a:r>
            <a:r>
              <a:rPr lang="ko-KR" altLang="en-US" sz="1400" dirty="0" smtClean="0"/>
              <a:t>가능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ko-KR" sz="1400" dirty="0" smtClean="0"/>
              <a:t>메뉴를 </a:t>
            </a:r>
            <a:r>
              <a:rPr lang="ko-KR" altLang="ko-KR" sz="1400" dirty="0"/>
              <a:t>숨기면 메인 </a:t>
            </a:r>
            <a:r>
              <a:rPr lang="ko-KR" altLang="ko-KR" sz="1400" dirty="0" smtClean="0"/>
              <a:t>부분을 </a:t>
            </a:r>
            <a:r>
              <a:rPr lang="ko-KR" altLang="ko-KR" sz="1400" dirty="0"/>
              <a:t>큰 화면으로 </a:t>
            </a:r>
            <a:r>
              <a:rPr lang="ko-KR" altLang="en-US" sz="1400" dirty="0" smtClean="0"/>
              <a:t>이용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</a:t>
            </a:r>
            <a:r>
              <a:rPr lang="ko-KR" altLang="ko-KR" sz="1400" dirty="0"/>
              <a:t>설정을 눌러서 숨기기도 가능하고 바로 메뉴 감추기를 눌러서 숨기기도 </a:t>
            </a:r>
            <a:r>
              <a:rPr lang="ko-KR" altLang="ko-KR" sz="1400" dirty="0" smtClean="0"/>
              <a:t>가능하다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dirty="0"/>
              <a:t>메뉴의 위치는 </a:t>
            </a:r>
            <a:r>
              <a:rPr lang="ko-KR" altLang="en-US" sz="1400" dirty="0" smtClean="0"/>
              <a:t>사람마다 선호도가 다르다</a:t>
            </a:r>
            <a:r>
              <a:rPr lang="en-US" altLang="ko-KR" sz="1400" dirty="0" smtClean="0"/>
              <a:t>.</a:t>
            </a:r>
            <a:br>
              <a:rPr lang="en-US" altLang="ko-KR" sz="1400" dirty="0" smtClean="0"/>
            </a:br>
            <a:r>
              <a:rPr lang="en-US" altLang="ko-KR" sz="1400" dirty="0" smtClean="0"/>
              <a:t>(</a:t>
            </a:r>
            <a:r>
              <a:rPr lang="ko-KR" altLang="en-US" sz="1400" dirty="0" smtClean="0"/>
              <a:t>상단메뉴 좌측메뉴</a:t>
            </a:r>
            <a:r>
              <a:rPr lang="en-US" altLang="ko-KR" sz="1400" dirty="0" smtClean="0"/>
              <a:t>) </a:t>
            </a:r>
            <a:br>
              <a:rPr lang="en-US" altLang="ko-KR" sz="1400" dirty="0" smtClean="0"/>
            </a:br>
            <a:r>
              <a:rPr lang="ko-KR" altLang="ko-KR" sz="1400" dirty="0" smtClean="0"/>
              <a:t>메뉴를 </a:t>
            </a:r>
            <a:r>
              <a:rPr lang="ko-KR" altLang="ko-KR" sz="1400" dirty="0"/>
              <a:t>펼치면 총</a:t>
            </a:r>
            <a:r>
              <a:rPr lang="en-US" altLang="ko-KR" sz="1400" dirty="0"/>
              <a:t> 43</a:t>
            </a:r>
            <a:r>
              <a:rPr lang="ko-KR" altLang="ko-KR" sz="1400" dirty="0"/>
              <a:t>개의 항목이 있는데 너무 많은 항목들로 인해 사이트의 기능을 나누어야 할 필요가 있다</a:t>
            </a:r>
            <a:r>
              <a:rPr lang="en-US" altLang="ko-KR" sz="1400" dirty="0" smtClean="0"/>
              <a:t>.</a:t>
            </a:r>
            <a:br>
              <a:rPr lang="en-US" altLang="ko-KR" sz="1400" dirty="0" smtClean="0"/>
            </a:br>
            <a:r>
              <a:rPr lang="en-US" altLang="ko-KR" sz="1400" dirty="0" smtClean="0"/>
              <a:t>(</a:t>
            </a:r>
            <a:r>
              <a:rPr lang="ko-KR" altLang="ko-KR" sz="1400" dirty="0"/>
              <a:t>학사정보시스템이 아닌 대학교의 공식 홈페이지에도 있는 </a:t>
            </a:r>
            <a:r>
              <a:rPr lang="ko-KR" altLang="ko-KR" sz="1400" dirty="0" smtClean="0"/>
              <a:t>기능들이</a:t>
            </a:r>
            <a:r>
              <a:rPr lang="en-US" altLang="ko-KR" sz="1400" dirty="0" smtClean="0"/>
              <a:t> </a:t>
            </a:r>
            <a:r>
              <a:rPr lang="ko-KR" altLang="ko-KR" sz="1400" dirty="0" smtClean="0"/>
              <a:t>들어가 </a:t>
            </a:r>
            <a:r>
              <a:rPr lang="ko-KR" altLang="ko-KR" sz="1400" dirty="0"/>
              <a:t>있어 과도한 기능이라고 생각됨</a:t>
            </a:r>
            <a:r>
              <a:rPr lang="en-US" altLang="ko-KR" sz="1400" dirty="0"/>
              <a:t>)</a:t>
            </a:r>
            <a:endParaRPr lang="ko-KR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44099" y="1117301"/>
            <a:ext cx="3239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2)</a:t>
            </a:r>
            <a:r>
              <a:rPr lang="ko-KR" altLang="ko-KR" sz="2000" dirty="0"/>
              <a:t>로그인 후 화면</a:t>
            </a:r>
          </a:p>
        </p:txBody>
      </p:sp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712275" y="1788761"/>
            <a:ext cx="3855527" cy="597978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4"/>
          <a:stretch>
            <a:fillRect/>
          </a:stretch>
        </p:blipFill>
        <p:spPr>
          <a:xfrm>
            <a:off x="737968" y="2526709"/>
            <a:ext cx="3829834" cy="339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11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.DB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739134"/>
              </p:ext>
            </p:extLst>
          </p:nvPr>
        </p:nvGraphicFramePr>
        <p:xfrm>
          <a:off x="364803" y="689427"/>
          <a:ext cx="840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200"/>
                <a:gridCol w="1681200"/>
                <a:gridCol w="1681200"/>
                <a:gridCol w="1681200"/>
                <a:gridCol w="1681200"/>
              </a:tblGrid>
              <a:tr h="3708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수강 신청 목록 테이블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테이블명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한글컬럼명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영문컬럼명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타입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9525" marR="9525" marT="9525" marB="0"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ENROLL_LIST</a:t>
                      </a:r>
                      <a:b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이번학기 수강신청</a:t>
                      </a:r>
                      <a:b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내역이 담겨 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과목코드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/>
                </a:tc>
              </a:tr>
              <a:tr h="3708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LECTURE_LIST</a:t>
                      </a:r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와 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JOIN</a:t>
                      </a:r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해서 사용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324472"/>
              </p:ext>
            </p:extLst>
          </p:nvPr>
        </p:nvGraphicFramePr>
        <p:xfrm>
          <a:off x="364803" y="3443514"/>
          <a:ext cx="840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200"/>
                <a:gridCol w="1681200"/>
                <a:gridCol w="1681200"/>
                <a:gridCol w="1681200"/>
                <a:gridCol w="1681200"/>
              </a:tblGrid>
              <a:tr h="3708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강의계획서 테이블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테이블명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한글컬럼명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영문컬럼명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타입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9525" marR="9525" marT="9525" marB="0"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LECTURE_PLAN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과목코드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강의 개요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L_INDEX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TEXT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강의 계획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L_PLAN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TEXT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11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.DB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837626"/>
              </p:ext>
            </p:extLst>
          </p:nvPr>
        </p:nvGraphicFramePr>
        <p:xfrm>
          <a:off x="364803" y="689427"/>
          <a:ext cx="8406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200"/>
                <a:gridCol w="1681200"/>
                <a:gridCol w="1681200"/>
                <a:gridCol w="1681200"/>
                <a:gridCol w="1681200"/>
              </a:tblGrid>
              <a:tr h="3708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강의평가 테이블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테이블명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한글컬럼명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영문컬럼명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타입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9525" marR="9525" marT="9525" marB="0" anchor="ctr"/>
                </a:tc>
              </a:tr>
              <a:tr h="370840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LECTURE_EVAL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아이디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학번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직번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과목명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교수이름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L_PRO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과목코드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수강 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수강 학기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L_TERM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번문항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SURVEY_1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번문항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SURVEY_2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번문항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SURVEY_3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번문항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SURVEY_10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번문항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SURVEY_11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번문항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SURVEY_12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만족한점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SURVEY_GOOD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VARCHAR(255)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불만족한점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SURVEY_BAD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VARCHAR(255)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18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11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.DB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837222"/>
              </p:ext>
            </p:extLst>
          </p:nvPr>
        </p:nvGraphicFramePr>
        <p:xfrm>
          <a:off x="364803" y="689427"/>
          <a:ext cx="8406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200"/>
                <a:gridCol w="1681200"/>
                <a:gridCol w="1681200"/>
                <a:gridCol w="1681200"/>
                <a:gridCol w="1681200"/>
              </a:tblGrid>
              <a:tr h="3708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급여 테이블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테이블명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한글컬럼명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영문컬럼명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타입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9525" marR="9525" marT="9525" marB="0" anchor="ctr"/>
                </a:tc>
              </a:tr>
              <a:tr h="370840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SALARY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아이디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기본급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B_SAL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직책수당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P_SAL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성과금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R_SAL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휴가비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V_SAL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기타수당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E_SAL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지급일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P_DAY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소득세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I_TAX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지방소득세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L_TAX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건강보험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G_TAX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국민연금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N_TAX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고용보험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H_TAX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40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11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.DB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66789"/>
              </p:ext>
            </p:extLst>
          </p:nvPr>
        </p:nvGraphicFramePr>
        <p:xfrm>
          <a:off x="364803" y="689427"/>
          <a:ext cx="8406000" cy="266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200"/>
                <a:gridCol w="1681200"/>
                <a:gridCol w="1681200"/>
                <a:gridCol w="1681200"/>
                <a:gridCol w="1681200"/>
              </a:tblGrid>
              <a:tr h="3708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친구 테이블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테이블명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한글컬럼명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영문컬럼명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타입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9525" marR="9525" marT="9525" marB="0" anchor="ctr"/>
                </a:tc>
              </a:tr>
              <a:tr h="3708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FRIEND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신청한친구 학번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REQ_ID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신청한친구 이름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REQ_NAME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신청받은 학번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RESP_ID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신청받은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이름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RESP_NAME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구분 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F_CODE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아직 친구 아님</a:t>
                      </a:r>
                      <a:b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현재친구인사람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53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11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.DB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069815"/>
              </p:ext>
            </p:extLst>
          </p:nvPr>
        </p:nvGraphicFramePr>
        <p:xfrm>
          <a:off x="364803" y="689427"/>
          <a:ext cx="8406000" cy="3773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200"/>
                <a:gridCol w="1681200"/>
                <a:gridCol w="1681200"/>
                <a:gridCol w="1681200"/>
                <a:gridCol w="1681200"/>
              </a:tblGrid>
              <a:tr h="3708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휴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복학 테이블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테이블명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한글컬럼명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영문컬럼명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타입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9525" marR="9525" marT="9525" marB="0" anchor="ctr"/>
                </a:tc>
              </a:tr>
              <a:tr h="37084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HYUHAK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아이디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학번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직번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신청구분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H_DIV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신청일자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H_REQ_DATE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변동일자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H_CH_DATE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변동구분</a:t>
                      </a:r>
                      <a:b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//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휴학인지복학인지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H_CH_DIV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복학예정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H_COMEBACK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신청메모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H_MEMO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VARCHAR(255)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승인구분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H_YN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89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11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.DB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913199"/>
              </p:ext>
            </p:extLst>
          </p:nvPr>
        </p:nvGraphicFramePr>
        <p:xfrm>
          <a:off x="364803" y="689427"/>
          <a:ext cx="840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200"/>
                <a:gridCol w="1681200"/>
                <a:gridCol w="1681200"/>
                <a:gridCol w="1681200"/>
                <a:gridCol w="1681200"/>
              </a:tblGrid>
              <a:tr h="3708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장학금 테이블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테이블명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한글컬럼명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영문컬럼명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타입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9525" marR="9525" marT="9525" marB="0" anchor="ctr"/>
                </a:tc>
              </a:tr>
              <a:tr h="37084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SCHORSHIP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아이디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학번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직번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TERM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학과이름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D_NAME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장학금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M_SCHOR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S_DIV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S_COMMENT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VARCHAR(100)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22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11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.DB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140780"/>
              </p:ext>
            </p:extLst>
          </p:nvPr>
        </p:nvGraphicFramePr>
        <p:xfrm>
          <a:off x="364803" y="689427"/>
          <a:ext cx="840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200"/>
                <a:gridCol w="1681200"/>
                <a:gridCol w="1681200"/>
                <a:gridCol w="1681200"/>
                <a:gridCol w="1681200"/>
              </a:tblGrid>
              <a:tr h="3708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등록금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테이블명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한글컬럼명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영문컬럼명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타입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9525" marR="9525" marT="9525" marB="0" anchor="ctr"/>
                </a:tc>
              </a:tr>
              <a:tr h="37084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PAYMENT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아이디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학번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직번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M_NAME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학과이름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D_NAME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TERM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등록금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PAYMENT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납부내역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PAY_YN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09621"/>
              </p:ext>
            </p:extLst>
          </p:nvPr>
        </p:nvGraphicFramePr>
        <p:xfrm>
          <a:off x="364803" y="4292599"/>
          <a:ext cx="840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200"/>
                <a:gridCol w="1681200"/>
                <a:gridCol w="1681200"/>
                <a:gridCol w="1681200"/>
                <a:gridCol w="1681200"/>
              </a:tblGrid>
              <a:tr h="37084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공지사항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테이블명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한글컬럼명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영문컬럼명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타입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9525" marR="9525" marT="9525" marB="0" anchor="ctr"/>
                </a:tc>
              </a:tr>
              <a:tr h="37084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NOTICE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N_TITLE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N_CONTENTS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TEXT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등록일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N_REG_DATE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VARCHAR(20)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22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클래스다이어그램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3455" y="685800"/>
            <a:ext cx="420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총무 관련 클래스</a:t>
            </a:r>
            <a:endParaRPr lang="ko-KR" altLang="en-US" dirty="0"/>
          </a:p>
        </p:txBody>
      </p:sp>
      <p:pic>
        <p:nvPicPr>
          <p:cNvPr id="7170" name="Picture 2" descr="C:\Users\javajava\Documents\카카오톡 받은 파일\총무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2" y="1212979"/>
            <a:ext cx="9111673" cy="543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8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클래스다이어그램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3455" y="685800"/>
            <a:ext cx="420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학생 개인정보관리 관련 클래스</a:t>
            </a:r>
            <a:endParaRPr lang="ko-KR" altLang="en-US" dirty="0"/>
          </a:p>
        </p:txBody>
      </p:sp>
      <p:pic>
        <p:nvPicPr>
          <p:cNvPr id="1026" name="Picture 2" descr="C:\Users\javajava\Documents\카카오톡 받은 파일\학생개인정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6" y="1654327"/>
            <a:ext cx="8811533" cy="373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99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클래스다이어그램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3455" y="685800"/>
            <a:ext cx="420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학생 성적조회 관련 클래스</a:t>
            </a:r>
            <a:endParaRPr lang="ko-KR" altLang="en-US" dirty="0"/>
          </a:p>
        </p:txBody>
      </p:sp>
      <p:pic>
        <p:nvPicPr>
          <p:cNvPr id="2050" name="Picture 2" descr="C:\Users\javajava\Documents\카카오톡 받은 파일\성적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01" y="1131332"/>
            <a:ext cx="6398079" cy="550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유사사이트 분석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63455" y="684628"/>
            <a:ext cx="3208165" cy="477745"/>
          </a:xfrm>
        </p:spPr>
        <p:txBody>
          <a:bodyPr>
            <a:noAutofit/>
          </a:bodyPr>
          <a:lstStyle/>
          <a:p>
            <a:pPr algn="l"/>
            <a:r>
              <a:rPr lang="ko-KR" altLang="ko-KR" sz="2000" b="1" dirty="0"/>
              <a:t>세종대학교 </a:t>
            </a:r>
            <a:r>
              <a:rPr lang="ko-KR" altLang="ko-KR" sz="2000" b="1" dirty="0" smtClean="0"/>
              <a:t>학사정보시스템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2929" y="4313292"/>
            <a:ext cx="8548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학번 및 학사 전반에 관한 </a:t>
            </a:r>
            <a:r>
              <a:rPr lang="ko-KR" altLang="ko-KR" sz="1400" dirty="0" smtClean="0"/>
              <a:t>기초정보는 </a:t>
            </a:r>
            <a:r>
              <a:rPr lang="ko-KR" altLang="ko-KR" sz="1400" dirty="0"/>
              <a:t>개인이 수정할 수 없다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dirty="0" smtClean="0"/>
              <a:t>그 </a:t>
            </a:r>
            <a:r>
              <a:rPr lang="ko-KR" altLang="ko-KR" sz="1400" dirty="0"/>
              <a:t>외의 </a:t>
            </a:r>
            <a:r>
              <a:rPr lang="ko-KR" altLang="ko-KR" sz="1400" dirty="0" smtClean="0"/>
              <a:t>개인정보는</a:t>
            </a:r>
            <a:r>
              <a:rPr lang="en-US" altLang="ko-KR" sz="1400" dirty="0" smtClean="0"/>
              <a:t> </a:t>
            </a:r>
            <a:r>
              <a:rPr lang="ko-KR" altLang="ko-KR" sz="1400" dirty="0" smtClean="0"/>
              <a:t>얼마든지 </a:t>
            </a:r>
            <a:r>
              <a:rPr lang="ko-KR" altLang="ko-KR" sz="1400" dirty="0"/>
              <a:t>바꿀 수 있게 되어 있어 정보 조작이 쉽게 가능하다</a:t>
            </a:r>
            <a:r>
              <a:rPr lang="en-US" altLang="ko-KR" sz="1400" dirty="0"/>
              <a:t>.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ko-KR" sz="1400" dirty="0" smtClean="0"/>
              <a:t>병역의무로 </a:t>
            </a:r>
            <a:r>
              <a:rPr lang="ko-KR" altLang="ko-KR" sz="1400" dirty="0"/>
              <a:t>군대를 가지 않는 여자들도 신상 및 병역 정보를 작성할 수 있다</a:t>
            </a:r>
            <a:r>
              <a:rPr lang="en-US" altLang="ko-KR" sz="1400" dirty="0"/>
              <a:t>.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ko-KR" sz="1400" dirty="0" smtClean="0"/>
              <a:t>자신의 </a:t>
            </a:r>
            <a:r>
              <a:rPr lang="ko-KR" altLang="ko-KR" sz="1400" dirty="0"/>
              <a:t>정보가 아닌 보호자의 정보도 학생이 임의로 바꿀 수 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4099" y="1117301"/>
            <a:ext cx="3239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</a:t>
            </a:r>
            <a:r>
              <a:rPr lang="en-US" altLang="ko-KR" sz="2000" dirty="0" smtClean="0"/>
              <a:t>)</a:t>
            </a:r>
            <a:r>
              <a:rPr lang="ko-KR" altLang="ko-KR" sz="2000" dirty="0" smtClean="0"/>
              <a:t>신상정보관리</a:t>
            </a:r>
            <a:endParaRPr lang="ko-KR" altLang="ko-KR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13" y="1638300"/>
            <a:ext cx="8468179" cy="239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13" y="1638300"/>
            <a:ext cx="8457616" cy="2355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205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클래스다이어그램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3455" y="685800"/>
            <a:ext cx="420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학생 수강신청 관련 클래스</a:t>
            </a:r>
            <a:endParaRPr lang="ko-KR" altLang="en-US" dirty="0"/>
          </a:p>
        </p:txBody>
      </p:sp>
      <p:pic>
        <p:nvPicPr>
          <p:cNvPr id="3074" name="Picture 2" descr="C:\Users\javajava\Documents\카카오톡 받은 파일\수강신청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5" y="1513113"/>
            <a:ext cx="8911583" cy="444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클래스다이어그램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3455" y="685800"/>
            <a:ext cx="420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학생 친구관리 관련 클래스</a:t>
            </a:r>
            <a:endParaRPr lang="ko-KR" altLang="en-US" dirty="0"/>
          </a:p>
        </p:txBody>
      </p:sp>
      <p:pic>
        <p:nvPicPr>
          <p:cNvPr id="4098" name="Picture 2" descr="C:\Users\javajava\Documents\카카오톡 받은 파일\친구관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544" y="1215100"/>
            <a:ext cx="9600538" cy="545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클래스다이어그램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3455" y="685800"/>
            <a:ext cx="420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교수 개인정보관리 관련 클래스</a:t>
            </a:r>
            <a:endParaRPr lang="ko-KR" altLang="en-US" dirty="0"/>
          </a:p>
        </p:txBody>
      </p:sp>
      <p:pic>
        <p:nvPicPr>
          <p:cNvPr id="5122" name="Picture 2" descr="C:\Users\javajava\Documents\카카오톡 받은 파일\교수개인정보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1" y="1944303"/>
            <a:ext cx="9016939" cy="32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클래스다이어그램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3455" y="697832"/>
            <a:ext cx="420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교수 강의관리 관련 클래스</a:t>
            </a:r>
            <a:endParaRPr lang="ko-KR" altLang="en-US" dirty="0"/>
          </a:p>
        </p:txBody>
      </p:sp>
      <p:pic>
        <p:nvPicPr>
          <p:cNvPr id="6146" name="Picture 2" descr="C:\Users\javajava\Documents\카카오톡 받은 파일\교수 강의관련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" y="1876926"/>
            <a:ext cx="9143722" cy="391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8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클래스다이어그램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3455" y="697832"/>
            <a:ext cx="420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학적직원</a:t>
            </a:r>
            <a:r>
              <a:rPr lang="ko-KR" altLang="en-US" dirty="0" smtClean="0"/>
              <a:t> 개인정보조회 관련 클래스</a:t>
            </a:r>
            <a:endParaRPr lang="ko-KR" altLang="en-US" dirty="0"/>
          </a:p>
        </p:txBody>
      </p:sp>
      <p:pic>
        <p:nvPicPr>
          <p:cNvPr id="10242" name="Picture 2" descr="C:\Users\javajava\Documents\카카오톡 받은 파일\정보조회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4450"/>
            <a:ext cx="908168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69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클래스다이어그램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3455" y="697832"/>
            <a:ext cx="420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학적직원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휴복학</a:t>
            </a:r>
            <a:r>
              <a:rPr lang="en-US" altLang="ko-KR" dirty="0" smtClean="0"/>
              <a:t>/</a:t>
            </a:r>
            <a:r>
              <a:rPr lang="ko-KR" altLang="en-US" dirty="0" smtClean="0"/>
              <a:t>공지사항 관련 클래스</a:t>
            </a:r>
            <a:endParaRPr lang="ko-KR" altLang="en-US" dirty="0"/>
          </a:p>
        </p:txBody>
      </p:sp>
      <p:pic>
        <p:nvPicPr>
          <p:cNvPr id="11266" name="Picture 2" descr="C:\Users\javajava\Documents\카카오톡 받은 파일\업무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2416"/>
            <a:ext cx="9079040" cy="45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69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클래스다이어그램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3455" y="697832"/>
            <a:ext cx="420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학적직</a:t>
            </a:r>
            <a:r>
              <a:rPr lang="ko-KR" altLang="en-US" dirty="0" err="1"/>
              <a:t>원</a:t>
            </a:r>
            <a:r>
              <a:rPr lang="ko-KR" altLang="en-US" dirty="0" smtClean="0"/>
              <a:t> 강의관리 관련 클래스</a:t>
            </a:r>
            <a:endParaRPr lang="ko-KR" altLang="en-US" dirty="0"/>
          </a:p>
        </p:txBody>
      </p:sp>
      <p:pic>
        <p:nvPicPr>
          <p:cNvPr id="12290" name="Picture 2" descr="C:\Users\javajava\Documents\카카오톡 받은 파일\강의관리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67164"/>
            <a:ext cx="9144001" cy="512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69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13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시퀀스 다이어그램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3455" y="697832"/>
            <a:ext cx="420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학생 수강신청 시퀀스</a:t>
            </a:r>
            <a:endParaRPr lang="ko-KR" altLang="en-US" dirty="0"/>
          </a:p>
        </p:txBody>
      </p:sp>
      <p:pic>
        <p:nvPicPr>
          <p:cNvPr id="8194" name="Picture 2" descr="C:\Users\javajava\Desktop\강의신청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02214"/>
            <a:ext cx="9144000" cy="482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52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13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시퀀스 다이어그램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3455" y="697832"/>
            <a:ext cx="420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교수 성적부여 시퀀스</a:t>
            </a:r>
            <a:endParaRPr lang="ko-KR" altLang="en-US" dirty="0"/>
          </a:p>
        </p:txBody>
      </p:sp>
      <p:pic>
        <p:nvPicPr>
          <p:cNvPr id="9218" name="Picture 2" descr="C:\Users\javajava\Desktop\성적부여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257664"/>
            <a:ext cx="9029700" cy="530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8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유사사이트 분석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63455" y="684628"/>
            <a:ext cx="3208165" cy="477745"/>
          </a:xfrm>
        </p:spPr>
        <p:txBody>
          <a:bodyPr>
            <a:noAutofit/>
          </a:bodyPr>
          <a:lstStyle/>
          <a:p>
            <a:pPr algn="l"/>
            <a:r>
              <a:rPr lang="ko-KR" altLang="ko-KR" sz="2000" b="1" dirty="0"/>
              <a:t>세종대학교 </a:t>
            </a:r>
            <a:r>
              <a:rPr lang="ko-KR" altLang="ko-KR" sz="2000" b="1" dirty="0" smtClean="0"/>
              <a:t>학사정보시스템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2929" y="4313292"/>
            <a:ext cx="8548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dirty="0"/>
              <a:t>성적조회는 년도</a:t>
            </a:r>
            <a:r>
              <a:rPr lang="en-US" altLang="ko-KR" sz="1400" dirty="0"/>
              <a:t>, </a:t>
            </a:r>
            <a:r>
              <a:rPr lang="ko-KR" altLang="ko-KR" sz="1400" dirty="0"/>
              <a:t>학기</a:t>
            </a:r>
            <a:r>
              <a:rPr lang="en-US" altLang="ko-KR" sz="1400" dirty="0"/>
              <a:t>, </a:t>
            </a:r>
            <a:r>
              <a:rPr lang="ko-KR" altLang="ko-KR" sz="1400" dirty="0"/>
              <a:t>학수번호</a:t>
            </a:r>
            <a:r>
              <a:rPr lang="en-US" altLang="ko-KR" sz="1400" dirty="0"/>
              <a:t>, </a:t>
            </a:r>
            <a:r>
              <a:rPr lang="ko-KR" altLang="ko-KR" sz="1400" dirty="0"/>
              <a:t>분반</a:t>
            </a:r>
            <a:r>
              <a:rPr lang="en-US" altLang="ko-KR" sz="1400" dirty="0"/>
              <a:t>, </a:t>
            </a:r>
            <a:r>
              <a:rPr lang="ko-KR" altLang="ko-KR" sz="1400" dirty="0" err="1"/>
              <a:t>교과목명</a:t>
            </a:r>
            <a:r>
              <a:rPr lang="en-US" altLang="ko-KR" sz="1400" dirty="0"/>
              <a:t>, </a:t>
            </a:r>
            <a:r>
              <a:rPr lang="ko-KR" altLang="ko-KR" sz="1400" dirty="0"/>
              <a:t>이수구분</a:t>
            </a:r>
            <a:r>
              <a:rPr lang="en-US" altLang="ko-KR" sz="1400" dirty="0"/>
              <a:t>, </a:t>
            </a:r>
            <a:r>
              <a:rPr lang="ko-KR" altLang="ko-KR" sz="1400" dirty="0"/>
              <a:t>교직영역</a:t>
            </a:r>
            <a:r>
              <a:rPr lang="en-US" altLang="ko-KR" sz="1400" dirty="0"/>
              <a:t>, </a:t>
            </a:r>
            <a:r>
              <a:rPr lang="ko-KR" altLang="ko-KR" sz="1400" dirty="0"/>
              <a:t>선택영역</a:t>
            </a:r>
            <a:r>
              <a:rPr lang="en-US" altLang="ko-KR" sz="1400" dirty="0"/>
              <a:t>, </a:t>
            </a:r>
            <a:r>
              <a:rPr lang="ko-KR" altLang="ko-KR" sz="1400" dirty="0"/>
              <a:t>학점</a:t>
            </a:r>
            <a:r>
              <a:rPr lang="en-US" altLang="ko-KR" sz="1400" dirty="0"/>
              <a:t>, </a:t>
            </a:r>
            <a:r>
              <a:rPr lang="ko-KR" altLang="ko-KR" sz="1400" dirty="0"/>
              <a:t>평가방식</a:t>
            </a:r>
            <a:r>
              <a:rPr lang="en-US" altLang="ko-KR" sz="1400" dirty="0"/>
              <a:t>, </a:t>
            </a:r>
            <a:r>
              <a:rPr lang="ko-KR" altLang="ko-KR" sz="1400" dirty="0"/>
              <a:t>등급</a:t>
            </a:r>
            <a:r>
              <a:rPr lang="en-US" altLang="ko-KR" sz="1400" dirty="0"/>
              <a:t>, </a:t>
            </a:r>
            <a:r>
              <a:rPr lang="ko-KR" altLang="ko-KR" sz="1400" dirty="0"/>
              <a:t>평점</a:t>
            </a:r>
            <a:r>
              <a:rPr lang="en-US" altLang="ko-KR" sz="1400" dirty="0"/>
              <a:t>, </a:t>
            </a:r>
            <a:r>
              <a:rPr lang="ko-KR" altLang="ko-KR" sz="1400" dirty="0"/>
              <a:t>재수강 여부</a:t>
            </a:r>
            <a:r>
              <a:rPr lang="en-US" altLang="ko-KR" sz="1400" dirty="0"/>
              <a:t>, </a:t>
            </a:r>
            <a:r>
              <a:rPr lang="ko-KR" altLang="ko-KR" sz="1400" dirty="0"/>
              <a:t>선수과목</a:t>
            </a:r>
            <a:r>
              <a:rPr lang="en-US" altLang="ko-KR" sz="1400" dirty="0"/>
              <a:t>, </a:t>
            </a:r>
            <a:r>
              <a:rPr lang="ko-KR" altLang="ko-KR" sz="1400" dirty="0"/>
              <a:t>인정구분</a:t>
            </a:r>
            <a:r>
              <a:rPr lang="en-US" altLang="ko-KR" sz="1400" dirty="0"/>
              <a:t>, </a:t>
            </a:r>
            <a:r>
              <a:rPr lang="ko-KR" altLang="ko-KR" sz="1400" dirty="0" err="1"/>
              <a:t>이수처명</a:t>
            </a:r>
            <a:r>
              <a:rPr lang="en-US" altLang="ko-KR" sz="1400" dirty="0"/>
              <a:t>, </a:t>
            </a:r>
            <a:r>
              <a:rPr lang="ko-KR" altLang="ko-KR" sz="1400" dirty="0"/>
              <a:t>비인정</a:t>
            </a:r>
            <a:r>
              <a:rPr lang="en-US" altLang="ko-KR" sz="1400" dirty="0"/>
              <a:t>(</a:t>
            </a:r>
            <a:r>
              <a:rPr lang="ko-KR" altLang="ko-KR" sz="1400" dirty="0"/>
              <a:t>성적</a:t>
            </a:r>
            <a:r>
              <a:rPr lang="en-US" altLang="ko-KR" sz="1400" dirty="0"/>
              <a:t>)</a:t>
            </a:r>
            <a:r>
              <a:rPr lang="ko-KR" altLang="ko-KR" sz="1400" dirty="0"/>
              <a:t>과목</a:t>
            </a:r>
            <a:r>
              <a:rPr lang="en-US" altLang="ko-KR" sz="1400" dirty="0"/>
              <a:t>, </a:t>
            </a:r>
            <a:r>
              <a:rPr lang="ko-KR" altLang="ko-KR" sz="1400" dirty="0"/>
              <a:t>졸업학점 제외유형 의</a:t>
            </a:r>
            <a:r>
              <a:rPr lang="en-US" altLang="ko-KR" sz="1400" dirty="0"/>
              <a:t> 20</a:t>
            </a:r>
            <a:r>
              <a:rPr lang="ko-KR" altLang="ko-KR" sz="1400" dirty="0"/>
              <a:t>가지 종류로 정렬이 </a:t>
            </a:r>
            <a:r>
              <a:rPr lang="ko-KR" altLang="ko-KR" sz="1400" dirty="0" smtClean="0"/>
              <a:t>가능</a:t>
            </a:r>
            <a:r>
              <a:rPr lang="ko-KR" altLang="en-US" sz="1400" dirty="0" smtClean="0"/>
              <a:t>하다</a:t>
            </a:r>
            <a:r>
              <a:rPr lang="en-US" altLang="ko-KR" sz="1400" dirty="0" smtClean="0"/>
              <a:t>.</a:t>
            </a:r>
            <a:br>
              <a:rPr lang="en-US" altLang="ko-KR" sz="1400" dirty="0" smtClean="0"/>
            </a:br>
            <a:r>
              <a:rPr lang="ko-KR" altLang="en-US" sz="1400" dirty="0" smtClean="0"/>
              <a:t>하지만 </a:t>
            </a:r>
            <a:r>
              <a:rPr lang="ko-KR" altLang="ko-KR" sz="1400" dirty="0" smtClean="0"/>
              <a:t>내용이 없</a:t>
            </a:r>
            <a:r>
              <a:rPr lang="ko-KR" altLang="en-US" sz="1400" dirty="0" smtClean="0"/>
              <a:t>어</a:t>
            </a:r>
            <a:r>
              <a:rPr lang="ko-KR" altLang="ko-KR" sz="1400" dirty="0" smtClean="0"/>
              <a:t> </a:t>
            </a:r>
            <a:r>
              <a:rPr lang="ko-KR" altLang="ko-KR" sz="1400" dirty="0"/>
              <a:t>불필요한 </a:t>
            </a:r>
            <a:r>
              <a:rPr lang="ko-KR" altLang="ko-KR" sz="1400" dirty="0" smtClean="0"/>
              <a:t>항목</a:t>
            </a:r>
            <a:r>
              <a:rPr lang="ko-KR" altLang="en-US" sz="1400" dirty="0" smtClean="0"/>
              <a:t>들이 존재하고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ko-KR" altLang="ko-KR" sz="1400" dirty="0" smtClean="0"/>
              <a:t>스크롤로 </a:t>
            </a:r>
            <a:r>
              <a:rPr lang="ko-KR" altLang="ko-KR" sz="1400" dirty="0"/>
              <a:t>넘겨가며 </a:t>
            </a:r>
            <a:r>
              <a:rPr lang="ko-KR" altLang="ko-KR" sz="1400" dirty="0" smtClean="0"/>
              <a:t>봐야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하기 때문에 조회하기 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smtClean="0"/>
              <a:t>불편하다</a:t>
            </a:r>
            <a:r>
              <a:rPr lang="en-US" altLang="ko-KR" sz="1400" dirty="0" smtClean="0"/>
              <a:t>. </a:t>
            </a:r>
            <a:r>
              <a:rPr lang="ko-KR" altLang="ko-KR" sz="1400" dirty="0" err="1"/>
              <a:t>교과목명</a:t>
            </a:r>
            <a:r>
              <a:rPr lang="ko-KR" altLang="ko-KR" sz="1400" dirty="0"/>
              <a:t> 까지는 무조건 고정된 화면에 보여지고 나머지 항목들은 스크롤로 넘길 수 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44099" y="1117301"/>
            <a:ext cx="3239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</a:t>
            </a:r>
            <a:r>
              <a:rPr lang="en-US" altLang="ko-KR" sz="2000" dirty="0" smtClean="0"/>
              <a:t>)</a:t>
            </a:r>
            <a:r>
              <a:rPr lang="ko-KR" altLang="ko-KR" sz="2000" dirty="0" smtClean="0"/>
              <a:t> </a:t>
            </a:r>
            <a:r>
              <a:rPr lang="ko-KR" altLang="ko-KR" sz="2000" dirty="0"/>
              <a:t>성적조회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40" y="1700214"/>
            <a:ext cx="7934325" cy="2199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771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Pages>77</Pages>
  <Words>5292</Words>
  <Characters>0</Characters>
  <Application>Microsoft Office PowerPoint</Application>
  <DocSecurity>0</DocSecurity>
  <PresentationFormat>화면 슬라이드 쇼(4:3)</PresentationFormat>
  <Lines>0</Lines>
  <Paragraphs>2966</Paragraphs>
  <Slides>89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8" baseType="lpstr">
      <vt:lpstr>굴림</vt:lpstr>
      <vt:lpstr>Arial</vt:lpstr>
      <vt:lpstr>Wingdings</vt:lpstr>
      <vt:lpstr>배달의민족 연성</vt:lpstr>
      <vt:lpstr>배달의민족 주아</vt:lpstr>
      <vt:lpstr>나눔고딕</vt:lpstr>
      <vt:lpstr>맑은 고딕</vt:lpstr>
      <vt:lpstr>배달의민족 도현</vt:lpstr>
      <vt:lpstr>Office 테마</vt:lpstr>
      <vt:lpstr>1차 프로젝트 발표</vt:lpstr>
      <vt:lpstr>목차</vt:lpstr>
      <vt:lpstr>PowerPoint 프레젠테이션</vt:lpstr>
      <vt:lpstr>학사정보시스템</vt:lpstr>
      <vt:lpstr>학사정보시스템</vt:lpstr>
      <vt:lpstr>세종대학교 학사정보시스템</vt:lpstr>
      <vt:lpstr>세종대학교 학사정보시스템</vt:lpstr>
      <vt:lpstr>세종대학교 학사정보시스템</vt:lpstr>
      <vt:lpstr>세종대학교 학사정보시스템</vt:lpstr>
      <vt:lpstr>서울대학교 학사정보시스템</vt:lpstr>
      <vt:lpstr>학생 페르소나</vt:lpstr>
      <vt:lpstr>학생 페르소나</vt:lpstr>
      <vt:lpstr>교수 페르소나</vt:lpstr>
      <vt:lpstr>직원 페르소나</vt:lpstr>
      <vt:lpstr>PowerPoint 프레젠테이션</vt:lpstr>
      <vt:lpstr>별도의 회원가입 없이 계정부여 (학생,교수,관리자) 학생,교수,관리자 별 권한이 다르고 기능이 다른 점 구현</vt:lpstr>
      <vt:lpstr> 개인정보       -주소, email, 비밀번호 조회 및 변경 /급여 조회       -급여 사항은 총무직원이 관리       -휴직신청 수업관리        -담당수업 관리(강의계획서 업로드 및 학생 조회)        -학점부여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javajava</cp:lastModifiedBy>
  <cp:revision>15</cp:revision>
  <dcterms:modified xsi:type="dcterms:W3CDTF">2017-08-18T05:30:53Z</dcterms:modified>
</cp:coreProperties>
</file>